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7"/>
  </p:notesMasterIdLst>
  <p:sldIdLst>
    <p:sldId id="258" r:id="rId2"/>
    <p:sldId id="296" r:id="rId3"/>
    <p:sldId id="295" r:id="rId4"/>
    <p:sldId id="257" r:id="rId5"/>
    <p:sldId id="260" r:id="rId6"/>
    <p:sldId id="259" r:id="rId7"/>
    <p:sldId id="269" r:id="rId8"/>
    <p:sldId id="292" r:id="rId9"/>
    <p:sldId id="303" r:id="rId10"/>
    <p:sldId id="294" r:id="rId11"/>
    <p:sldId id="285" r:id="rId12"/>
    <p:sldId id="302" r:id="rId13"/>
    <p:sldId id="299" r:id="rId14"/>
    <p:sldId id="298"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C62F6F-DB91-4D3D-A088-8070C7184DF9}" v="34" dt="2024-11-08T14:54:44.582"/>
    <p1510:client id="{915D723E-0125-4BEF-B0D9-148157D75154}" v="11" dt="2024-11-08T14:28:27.754"/>
    <p1510:client id="{EFA5CCC0-A0A5-4718-842E-3E7E990107C3}" v="31" dt="2024-11-08T10:43:39.47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157763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3939811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2091047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a:t>
            </a:fld>
            <a:endParaRPr lang="it-IT" altLang="it-IT"/>
          </a:p>
        </p:txBody>
      </p:sp>
    </p:spTree>
    <p:extLst>
      <p:ext uri="{BB962C8B-B14F-4D97-AF65-F5344CB8AC3E}">
        <p14:creationId xmlns:p14="http://schemas.microsoft.com/office/powerpoint/2010/main" val="335619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2489614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880348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204200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1111933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29195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249670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11/8/2024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a:t>
            </a:fld>
            <a:endParaRPr lang="it-IT"/>
          </a:p>
        </p:txBody>
      </p:sp>
    </p:spTree>
    <p:extLst>
      <p:ext uri="{BB962C8B-B14F-4D97-AF65-F5344CB8AC3E}">
        <p14:creationId xmlns:p14="http://schemas.microsoft.com/office/powerpoint/2010/main" val="3152044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a:t>
            </a:fld>
            <a:endParaRPr lang="it-IT"/>
          </a:p>
        </p:txBody>
      </p:sp>
    </p:spTree>
    <p:extLst>
      <p:ext uri="{BB962C8B-B14F-4D97-AF65-F5344CB8AC3E}">
        <p14:creationId xmlns:p14="http://schemas.microsoft.com/office/powerpoint/2010/main" val="227231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11/8/2024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409122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visitbritain.com/it/it/inghilterra/inghilterra-centrale/oxfor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lastrolabio.it/destinazione/vacanze-studio-in-gran-bretagna/"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dirty="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829683" y="575283"/>
            <a:ext cx="2900516" cy="4463845"/>
          </a:xfrm>
        </p:spPr>
        <p:txBody>
          <a:bodyPr>
            <a:normAutofit/>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TEMPO LIBERO:</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pPr algn="l"/>
            <a:r>
              <a:rPr lang="it-IT">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sportive e culturali, mentre per le serate verranno proposte discoteca, karaoke, quiz night e tanto altro ancora!</a:t>
            </a:r>
          </a:p>
          <a:p>
            <a:pPr marL="0" indent="0">
              <a:buNone/>
            </a:pPr>
            <a:endParaRPr lang="it-IT" sz="220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1872" y="2529327"/>
            <a:ext cx="3166302" cy="2266236"/>
          </a:xfrm>
          <a:prstGeom prst="rect">
            <a:avLst/>
          </a:prstGeom>
        </p:spPr>
      </p:pic>
      <p:pic>
        <p:nvPicPr>
          <p:cNvPr id="3074" name="Picture 2" descr="Oxford main building - OI">
            <a:extLst>
              <a:ext uri="{FF2B5EF4-FFF2-40B4-BE49-F238E27FC236}">
                <a16:creationId xmlns:a16="http://schemas.microsoft.com/office/drawing/2014/main" id="{2F926FE8-C4BE-57F2-6BC6-81EDA6D03A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907" y="1596713"/>
            <a:ext cx="4943678" cy="319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4DD045C9-9116-2D4B-4B4B-4D2678E736EF}"/>
              </a:ext>
            </a:extLst>
          </p:cNvPr>
          <p:cNvPicPr>
            <a:picLocks noChangeAspect="1"/>
          </p:cNvPicPr>
          <p:nvPr/>
        </p:nvPicPr>
        <p:blipFill>
          <a:blip r:embed="rId2"/>
          <a:stretch>
            <a:fillRect/>
          </a:stretch>
        </p:blipFill>
        <p:spPr>
          <a:xfrm>
            <a:off x="1508394" y="1454351"/>
            <a:ext cx="9175210" cy="40594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OXFORD</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4539" y="1919216"/>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4539" y="2981236"/>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446253" y="4829139"/>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extLst>
              <p:ext uri="{D42A27DB-BD31-4B8C-83A1-F6EECF244321}">
                <p14:modId xmlns:p14="http://schemas.microsoft.com/office/powerpoint/2010/main" val="2055706627"/>
              </p:ext>
            </p:extLst>
          </p:nvPr>
        </p:nvGraphicFramePr>
        <p:xfrm>
          <a:off x="5505886" y="3504776"/>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1005116334"/>
                    </a:ext>
                  </a:extLst>
                </a:gridCol>
                <a:gridCol w="1622322">
                  <a:extLst>
                    <a:ext uri="{9D8B030D-6E8A-4147-A177-3AD203B41FA5}">
                      <a16:colId xmlns:a16="http://schemas.microsoft.com/office/drawing/2014/main" val="2304875207"/>
                    </a:ext>
                  </a:extLst>
                </a:gridCol>
              </a:tblGrid>
              <a:tr h="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€ 100</a:t>
                      </a:r>
                    </a:p>
                  </a:txBody>
                  <a:tcPr/>
                </a:tc>
                <a:extLst>
                  <a:ext uri="{0D108BD9-81ED-4DB2-BD59-A6C34878D82A}">
                    <a16:rowId xmlns:a16="http://schemas.microsoft.com/office/drawing/2014/main" val="1325600759"/>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3200707548"/>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964616596"/>
                  </a:ext>
                </a:extLst>
              </a:tr>
            </a:tbl>
          </a:graphicData>
        </a:graphic>
      </p:graphicFrame>
      <p:graphicFrame>
        <p:nvGraphicFramePr>
          <p:cNvPr id="6" name="Segnaposto contenuto 5">
            <a:extLst>
              <a:ext uri="{FF2B5EF4-FFF2-40B4-BE49-F238E27FC236}">
                <a16:creationId xmlns:a16="http://schemas.microsoft.com/office/drawing/2014/main" id="{2743FBB5-C912-FEF5-ED71-8F494C42AE4A}"/>
              </a:ext>
            </a:extLst>
          </p:cNvPr>
          <p:cNvGraphicFramePr>
            <a:graphicFrameLocks noGrp="1"/>
          </p:cNvGraphicFramePr>
          <p:nvPr>
            <p:ph idx="1"/>
            <p:extLst>
              <p:ext uri="{D42A27DB-BD31-4B8C-83A1-F6EECF244321}">
                <p14:modId xmlns:p14="http://schemas.microsoft.com/office/powerpoint/2010/main" val="1585803170"/>
              </p:ext>
            </p:extLst>
          </p:nvPr>
        </p:nvGraphicFramePr>
        <p:xfrm>
          <a:off x="5505886" y="2418716"/>
          <a:ext cx="5406820" cy="370840"/>
        </p:xfrm>
        <a:graphic>
          <a:graphicData uri="http://schemas.openxmlformats.org/drawingml/2006/table">
            <a:tbl>
              <a:tblPr firstRow="1" bandRow="1">
                <a:tableStyleId>{5940675A-B579-460E-94D1-54222C63F5DA}</a:tableStyleId>
              </a:tblPr>
              <a:tblGrid>
                <a:gridCol w="3788951">
                  <a:extLst>
                    <a:ext uri="{9D8B030D-6E8A-4147-A177-3AD203B41FA5}">
                      <a16:colId xmlns:a16="http://schemas.microsoft.com/office/drawing/2014/main" val="432961037"/>
                    </a:ext>
                  </a:extLst>
                </a:gridCol>
                <a:gridCol w="1617869">
                  <a:extLst>
                    <a:ext uri="{9D8B030D-6E8A-4147-A177-3AD203B41FA5}">
                      <a16:colId xmlns:a16="http://schemas.microsoft.com/office/drawing/2014/main" val="2306249305"/>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€ 3.610</a:t>
                      </a:r>
                    </a:p>
                  </a:txBody>
                  <a:tcPr/>
                </a:tc>
                <a:extLst>
                  <a:ext uri="{0D108BD9-81ED-4DB2-BD59-A6C34878D82A}">
                    <a16:rowId xmlns:a16="http://schemas.microsoft.com/office/drawing/2014/main" val="3430943664"/>
                  </a:ext>
                </a:extLst>
              </a:tr>
            </a:tbl>
          </a:graphicData>
        </a:graphic>
      </p:graphicFrame>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835314087"/>
              </p:ext>
            </p:extLst>
          </p:nvPr>
        </p:nvGraphicFramePr>
        <p:xfrm>
          <a:off x="5505886" y="5396870"/>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TRINITY GESE EXAM</a:t>
                      </a:r>
                    </a:p>
                  </a:txBody>
                  <a:tcPr/>
                </a:tc>
                <a:tc>
                  <a:txBody>
                    <a:bodyPr/>
                    <a:lstStyle/>
                    <a:p>
                      <a:r>
                        <a:rPr lang="it-IT" dirty="0">
                          <a:latin typeface="Calibri Light" panose="020F0302020204030204" pitchFamily="34" charset="0"/>
                          <a:ea typeface="Calibri Light" panose="020F0302020204030204" pitchFamily="34" charset="0"/>
                          <a:cs typeface="Calibri Light" panose="020F0302020204030204" pitchFamily="34" charset="0"/>
                        </a:rPr>
                        <a:t>€ 140</a:t>
                      </a:r>
                    </a:p>
                  </a:txBody>
                  <a:tcPr/>
                </a:tc>
                <a:extLst>
                  <a:ext uri="{0D108BD9-81ED-4DB2-BD59-A6C34878D82A}">
                    <a16:rowId xmlns:a16="http://schemas.microsoft.com/office/drawing/2014/main" val="1957210055"/>
                  </a:ext>
                </a:extLst>
              </a:tr>
            </a:tbl>
          </a:graphicData>
        </a:graphic>
      </p:graphicFrame>
      <p:pic>
        <p:nvPicPr>
          <p:cNvPr id="3" name="Picture 2" descr="Biglietti del treno da Londra a Oxford - ACP Rail">
            <a:extLst>
              <a:ext uri="{FF2B5EF4-FFF2-40B4-BE49-F238E27FC236}">
                <a16:creationId xmlns:a16="http://schemas.microsoft.com/office/drawing/2014/main" id="{F7ED5F4B-0A64-0194-729D-F369AD2ECF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9688" y="2789556"/>
            <a:ext cx="4800906" cy="2696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vacanza studio eastbourne (7)">
            <a:extLst>
              <a:ext uri="{FF2B5EF4-FFF2-40B4-BE49-F238E27FC236}">
                <a16:creationId xmlns:a16="http://schemas.microsoft.com/office/drawing/2014/main" id="{0E0BEBA0-FDF8-85A3-5198-B6EAF69587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952" y="2997917"/>
            <a:ext cx="4034913" cy="262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A7F1D-A6EE-0EA8-F26E-D0332A63D3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C0F0A98-E15D-921A-2E27-A68C18681E0A}"/>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OXFORD – BROOKES UNIVERSITY 2025</a:t>
            </a:r>
          </a:p>
        </p:txBody>
      </p:sp>
      <p:sp>
        <p:nvSpPr>
          <p:cNvPr id="3" name="Segnaposto testo 2">
            <a:extLst>
              <a:ext uri="{FF2B5EF4-FFF2-40B4-BE49-F238E27FC236}">
                <a16:creationId xmlns:a16="http://schemas.microsoft.com/office/drawing/2014/main" id="{1A86D22B-6302-C9F1-F4A7-1973207D53BA}"/>
              </a:ext>
            </a:extLst>
          </p:cNvPr>
          <p:cNvSpPr>
            <a:spLocks noGrp="1"/>
          </p:cNvSpPr>
          <p:nvPr>
            <p:ph idx="1"/>
          </p:nvPr>
        </p:nvSpPr>
        <p:spPr>
          <a:xfrm>
            <a:off x="6586317" y="1927122"/>
            <a:ext cx="4639664" cy="4357415"/>
          </a:xfrm>
        </p:spPr>
        <p:txBody>
          <a:bodyPr>
            <a:normAutofit/>
          </a:bodyPr>
          <a:lstStyle/>
          <a:p>
            <a:pPr algn="l"/>
            <a:r>
              <a:rPr lang="it-IT" sz="2000"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Oxford</a:t>
            </a:r>
            <a:r>
              <a:rPr lang="it-IT" sz="2000" u="none" strike="noStrike"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è </a:t>
            </a:r>
            <a:r>
              <a:rPr lang="it-IT" sz="200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sede della più antica università del mondo anglosassone fondata nel XI secolo ed è attualmente composta da 44 college.</a:t>
            </a:r>
          </a:p>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Oxford è una città giovane e vivace, costruita su misura per gli studenti e i tantissimi giovani che ogni anno vi soggiornano per respirare l’atmosfera immutata dei suoi college più celebri.</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 name="Picture 8" descr="Oxford, Corso + Work Experience | Summer Work | Euro Master Studies">
            <a:extLst>
              <a:ext uri="{FF2B5EF4-FFF2-40B4-BE49-F238E27FC236}">
                <a16:creationId xmlns:a16="http://schemas.microsoft.com/office/drawing/2014/main" id="{1551E5AE-06CE-EAF2-0BB9-403DEEA6EE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40" y="2773177"/>
            <a:ext cx="6438777" cy="3049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0536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966FF-B9D2-FBA7-3FD2-A5DE08A130CF}"/>
            </a:ext>
          </a:extLst>
        </p:cNvPr>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F4E104F6-E8F0-23A7-7D64-3055362B55E1}"/>
              </a:ext>
            </a:extLst>
          </p:cNvPr>
          <p:cNvSpPr>
            <a:spLocks noGrp="1"/>
          </p:cNvSpPr>
          <p:nvPr>
            <p:ph idx="1"/>
          </p:nvPr>
        </p:nvSpPr>
        <p:spPr>
          <a:xfrm>
            <a:off x="462117" y="868371"/>
            <a:ext cx="3165987" cy="4204800"/>
          </a:xfrm>
        </p:spPr>
        <p:txBody>
          <a:bodyPr>
            <a:normAutofit/>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pPr algn="l"/>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l’Harcourt Hill</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all’interno della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Oxford </a:t>
            </a:r>
            <a:r>
              <a:rPr lang="it-IT" b="1"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Brookes</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University</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raggiungibile a piedi dal centro città</a:t>
            </a:r>
          </a:p>
          <a:p>
            <a:pPr algn="l"/>
            <a:r>
              <a:rPr lang="it-IT" dirty="0">
                <a:latin typeface="Calibri Light" panose="020F0302020204030204" pitchFamily="34" charset="0"/>
                <a:ea typeface="Calibri Light" panose="020F0302020204030204" pitchFamily="34" charset="0"/>
                <a:cs typeface="Calibri Light" panose="020F0302020204030204" pitchFamily="34" charset="0"/>
                <a:hlinkClick r:id="rId2"/>
              </a:rPr>
              <a:t>Vacanze Studio in Gran Bretagna Oxford | L'astrolabio</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a:extLst>
              <a:ext uri="{FF2B5EF4-FFF2-40B4-BE49-F238E27FC236}">
                <a16:creationId xmlns:a16="http://schemas.microsoft.com/office/drawing/2014/main" id="{1D4B9920-DE84-B8C1-B65D-FC4087AFD0F0}"/>
              </a:ext>
            </a:extLst>
          </p:cNvPr>
          <p:cNvPicPr>
            <a:picLocks noChangeAspect="1"/>
          </p:cNvPicPr>
          <p:nvPr/>
        </p:nvPicPr>
        <p:blipFill>
          <a:blip r:embed="rId3"/>
          <a:stretch>
            <a:fillRect/>
          </a:stretch>
        </p:blipFill>
        <p:spPr>
          <a:xfrm>
            <a:off x="3618231" y="868371"/>
            <a:ext cx="8111652" cy="3999180"/>
          </a:xfrm>
          <a:prstGeom prst="rect">
            <a:avLst/>
          </a:prstGeom>
        </p:spPr>
      </p:pic>
      <p:sp>
        <p:nvSpPr>
          <p:cNvPr id="8" name="Freccia a destra 7">
            <a:extLst>
              <a:ext uri="{FF2B5EF4-FFF2-40B4-BE49-F238E27FC236}">
                <a16:creationId xmlns:a16="http://schemas.microsoft.com/office/drawing/2014/main" id="{457A7F28-A850-5005-8A13-77D855DC8E2C}"/>
              </a:ext>
            </a:extLst>
          </p:cNvPr>
          <p:cNvSpPr/>
          <p:nvPr/>
        </p:nvSpPr>
        <p:spPr>
          <a:xfrm rot="13439155">
            <a:off x="7937877" y="224991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985682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1118623"/>
            <a:ext cx="4118627" cy="3505690"/>
          </a:xfrm>
        </p:spPr>
        <p:txBody>
          <a:bodyPr>
            <a:normAutofit fontScale="92500" lnSpcReduction="20000"/>
          </a:bodyPr>
          <a:lstStyle/>
          <a:p>
            <a:r>
              <a:rPr lang="it-IT" sz="26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sz="2200" dirty="0">
                <a:effectLst/>
                <a:latin typeface="Calibri Light" panose="020F0302020204030204" pitchFamily="34" charset="0"/>
                <a:ea typeface="Calibri Light" panose="020F0302020204030204" pitchFamily="34" charset="0"/>
                <a:cs typeface="Calibri Light" panose="020F0302020204030204" pitchFamily="34" charset="0"/>
              </a:rPr>
              <a:t>12 – 18 anni</a:t>
            </a:r>
          </a:p>
          <a:p>
            <a:r>
              <a:rPr lang="it-IT" sz="26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College</a:t>
            </a:r>
          </a:p>
          <a:p>
            <a:r>
              <a:rPr lang="it-IT" sz="26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1 – 15 luglio 2025</a:t>
            </a:r>
            <a:br>
              <a:rPr lang="it-IT" sz="22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15 – 29 luglio 2025</a:t>
            </a:r>
          </a:p>
          <a:p>
            <a:r>
              <a:rPr lang="it-IT" sz="2600" b="1" dirty="0">
                <a:latin typeface="Calibri Light" panose="020F0302020204030204" pitchFamily="34" charset="0"/>
                <a:ea typeface="Calibri Light" panose="020F0302020204030204" pitchFamily="34" charset="0"/>
                <a:cs typeface="Calibri Light" panose="020F0302020204030204" pitchFamily="34" charset="0"/>
              </a:rPr>
              <a:t>DURATA</a:t>
            </a:r>
            <a:r>
              <a:rPr lang="it-IT" sz="2400" b="1" dirty="0">
                <a:latin typeface="Calibri Light" panose="020F0302020204030204" pitchFamily="34" charset="0"/>
                <a:ea typeface="Calibri Light" panose="020F0302020204030204" pitchFamily="34" charset="0"/>
                <a:cs typeface="Calibri Light" panose="020F0302020204030204" pitchFamily="34" charset="0"/>
              </a:rPr>
              <a:t>:</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sz="2200" dirty="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200" dirty="0">
                <a:latin typeface="Calibri Light" panose="020F0302020204030204" pitchFamily="34" charset="0"/>
                <a:ea typeface="Calibri Light" panose="020F0302020204030204" pitchFamily="34" charset="0"/>
                <a:cs typeface="Calibri Light" panose="020F0302020204030204" pitchFamily="34" charset="0"/>
              </a:rPr>
            </a:br>
            <a:br>
              <a:rPr lang="it-IT" sz="2200" b="1" dirty="0">
                <a:latin typeface="Calibri Light" panose="020F0302020204030204" pitchFamily="34" charset="0"/>
                <a:ea typeface="Calibri Light" panose="020F0302020204030204" pitchFamily="34" charset="0"/>
                <a:cs typeface="Calibri Light" panose="020F0302020204030204" pitchFamily="34" charset="0"/>
              </a:rPr>
            </a:br>
            <a:endParaRPr lang="it-IT" sz="22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3" name="image.jpeg" descr="image.jpeg">
            <a:extLst>
              <a:ext uri="{FF2B5EF4-FFF2-40B4-BE49-F238E27FC236}">
                <a16:creationId xmlns:a16="http://schemas.microsoft.com/office/drawing/2014/main" id="{3790F8E0-434B-1025-AB41-1EA0BB7DFB5A}"/>
              </a:ext>
            </a:extLst>
          </p:cNvPr>
          <p:cNvPicPr>
            <a:picLocks noChangeAspect="1"/>
          </p:cNvPicPr>
          <p:nvPr/>
        </p:nvPicPr>
        <p:blipFill>
          <a:blip r:embed="rId2"/>
          <a:stretch>
            <a:fillRect/>
          </a:stretch>
        </p:blipFill>
        <p:spPr>
          <a:xfrm>
            <a:off x="5740824" y="774299"/>
            <a:ext cx="5324544" cy="3995604"/>
          </a:xfrm>
          <a:prstGeom prst="rect">
            <a:avLst/>
          </a:prstGeom>
          <a:ln w="12700">
            <a:miter lim="400000"/>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393291" y="688258"/>
            <a:ext cx="3785420" cy="4166903"/>
          </a:xfrm>
        </p:spPr>
        <p:txBody>
          <a:bodyPr>
            <a:normAutofit fontScale="850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2600" u="sng" dirty="0">
                <a:latin typeface="Calibri Light" panose="020F0302020204030204" pitchFamily="34" charset="0"/>
                <a:ea typeface="Calibri Light" panose="020F0302020204030204" pitchFamily="34" charset="0"/>
                <a:cs typeface="Calibri Light" panose="020F0302020204030204" pitchFamily="34" charset="0"/>
              </a:rPr>
              <a:t>COLLEGE:</a:t>
            </a:r>
            <a:r>
              <a:rPr lang="it-IT" sz="2600" dirty="0">
                <a:latin typeface="Calibri Light" panose="020F0302020204030204" pitchFamily="34" charset="0"/>
                <a:ea typeface="Calibri Light" panose="020F0302020204030204" pitchFamily="34" charset="0"/>
                <a:cs typeface="Calibri Light" panose="020F0302020204030204" pitchFamily="34" charset="0"/>
              </a:rPr>
              <a:t> camere singole con bagno privato in mini appartamenti.</a:t>
            </a:r>
          </a:p>
          <a:p>
            <a:r>
              <a:rPr lang="it-IT" sz="2600" dirty="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la mensa della scuola.</a:t>
            </a:r>
            <a:br>
              <a:rPr lang="it-IT" sz="2600" dirty="0">
                <a:latin typeface="Calibri Light" panose="020F0302020204030204" pitchFamily="34" charset="0"/>
                <a:ea typeface="Calibri Light" panose="020F0302020204030204" pitchFamily="34" charset="0"/>
                <a:cs typeface="Calibri Light" panose="020F0302020204030204" pitchFamily="34" charset="0"/>
              </a:rPr>
            </a:br>
            <a:r>
              <a:rPr lang="it-IT" sz="2600" dirty="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2600" dirty="0" err="1">
                <a:latin typeface="Calibri Light" panose="020F0302020204030204" pitchFamily="34" charset="0"/>
                <a:ea typeface="Calibri Light" panose="020F0302020204030204" pitchFamily="34" charset="0"/>
                <a:cs typeface="Calibri Light" panose="020F0302020204030204" pitchFamily="34" charset="0"/>
              </a:rPr>
              <a:t>packed</a:t>
            </a:r>
            <a:r>
              <a:rPr lang="it-IT" sz="2600" dirty="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1026" name="Picture 2" descr="Oxford.International.Juniors.Image.OxfordBrookesUniversity.02">
            <a:extLst>
              <a:ext uri="{FF2B5EF4-FFF2-40B4-BE49-F238E27FC236}">
                <a16:creationId xmlns:a16="http://schemas.microsoft.com/office/drawing/2014/main" id="{9ADB831F-655B-6F01-35D9-11CD41847C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8998" y="841721"/>
            <a:ext cx="5965416" cy="3859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magine 7" descr="Immagine 7"/>
          <p:cNvPicPr>
            <a:picLocks noChangeAspect="1"/>
          </p:cNvPicPr>
          <p:nvPr/>
        </p:nvPicPr>
        <p:blipFill>
          <a:blip r:embed="rId2"/>
          <a:stretch>
            <a:fillRect/>
          </a:stretch>
        </p:blipFill>
        <p:spPr>
          <a:xfrm>
            <a:off x="6455208" y="5205373"/>
            <a:ext cx="2182814" cy="1106488"/>
          </a:xfrm>
          <a:prstGeom prst="rect">
            <a:avLst/>
          </a:prstGeom>
          <a:ln w="12700">
            <a:miter lim="400000"/>
          </a:ln>
        </p:spPr>
      </p:pic>
      <p:pic>
        <p:nvPicPr>
          <p:cNvPr id="10" name="http://www.giuseppegreggiati.gov.it/j/images/DOWNLOAD-ARTICOLI/articoli_news/TRINITY/banner_trinity_greggiati.jpg" descr="http://www.giuseppegreggiati.gov.it/j/images/DOWNLOAD-ARTICOLI/articoli_news/TRINITY/banner_trinity_greggiati.jpg">
            <a:extLst>
              <a:ext uri="{FF2B5EF4-FFF2-40B4-BE49-F238E27FC236}">
                <a16:creationId xmlns:a16="http://schemas.microsoft.com/office/drawing/2014/main" id="{6BA37D4B-4EA9-4750-B35C-DD029DE7CCB5}"/>
              </a:ext>
            </a:extLst>
          </p:cNvPr>
          <p:cNvPicPr>
            <a:picLocks noChangeAspect="1"/>
          </p:cNvPicPr>
          <p:nvPr/>
        </p:nvPicPr>
        <p:blipFill>
          <a:blip r:embed="rId3"/>
          <a:stretch>
            <a:fillRect/>
          </a:stretch>
        </p:blipFill>
        <p:spPr>
          <a:xfrm>
            <a:off x="8878013" y="5300623"/>
            <a:ext cx="2746376" cy="915988"/>
          </a:xfrm>
          <a:prstGeom prst="rect">
            <a:avLst/>
          </a:prstGeom>
          <a:ln w="12700">
            <a:miter lim="400000"/>
          </a:ln>
        </p:spPr>
      </p:pic>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OXFORD INTERNATIONAL</a:t>
            </a: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GENERAL</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WORLD OF WORK:</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per gli studenti maggiori di 14 anni e livello linguistico minimo B1</a:t>
            </a:r>
          </a:p>
          <a:p>
            <a:r>
              <a:rPr lang="it-IT" dirty="0">
                <a:latin typeface="Calibri Light" panose="020F0302020204030204" pitchFamily="34" charset="0"/>
                <a:ea typeface="Calibri Light" panose="020F0302020204030204" pitchFamily="34" charset="0"/>
                <a:cs typeface="Calibri Light" panose="020F0302020204030204" pitchFamily="34" charset="0"/>
              </a:rPr>
              <a:t>Possibilità di iscriversi al TRINITY GESE EXAM </a:t>
            </a: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2050" name="Picture 2" descr="Oxford - classroom">
            <a:extLst>
              <a:ext uri="{FF2B5EF4-FFF2-40B4-BE49-F238E27FC236}">
                <a16:creationId xmlns:a16="http://schemas.microsoft.com/office/drawing/2014/main" id="{E36E73D0-67AC-A7CF-7377-5D5BC67F51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9729" y="806246"/>
            <a:ext cx="6116586" cy="40708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78990" y="98323"/>
            <a:ext cx="5962817" cy="5761703"/>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br>
              <a:rPr lang="it-IT" sz="2400" u="sng" dirty="0">
                <a:latin typeface="Calibri" panose="020F0502020204030204" pitchFamily="34" charset="0"/>
                <a:ea typeface="Calibri" panose="020F0502020204030204" pitchFamily="34" charset="0"/>
                <a:cs typeface="Calibri" panose="020F0502020204030204" pitchFamily="34" charset="0"/>
              </a:rPr>
            </a:br>
            <a:r>
              <a:rPr lang="it-IT" sz="1800" b="0" i="0" u="none" strike="noStrike" baseline="0" dirty="0">
                <a:solidFill>
                  <a:srgbClr val="181818"/>
                </a:solidFill>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 </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800" u="sng" dirty="0">
              <a:latin typeface="Calibri" panose="020F0502020204030204" pitchFamily="34" charset="0"/>
              <a:ea typeface="Calibri" panose="020F0502020204030204" pitchFamily="34" charset="0"/>
              <a:cs typeface="Calibri" panose="020F05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3 gite di un’intera giornata a:</a:t>
            </a:r>
            <a:br>
              <a:rPr lang="it-IT" sz="1800" dirty="0">
                <a:latin typeface="Calibri Light" panose="020F0302020204030204" pitchFamily="34" charset="0"/>
                <a:ea typeface="Calibri Light" panose="020F0302020204030204" pitchFamily="34" charset="0"/>
                <a:cs typeface="Calibri Light" panose="020F0302020204030204" pitchFamily="34" charset="0"/>
              </a:rPr>
            </a:br>
            <a:r>
              <a:rPr lang="it-IT" sz="1800" dirty="0">
                <a:latin typeface="Calibri Light" panose="020F0302020204030204" pitchFamily="34" charset="0"/>
                <a:ea typeface="Calibri Light" panose="020F0302020204030204" pitchFamily="34" charset="0"/>
                <a:cs typeface="Calibri Light" panose="020F0302020204030204" pitchFamily="34" charset="0"/>
              </a:rPr>
              <a:t>- Londra (2 volte)</a:t>
            </a:r>
            <a:br>
              <a:rPr lang="it-IT" sz="1800" dirty="0">
                <a:latin typeface="Calibri Light" panose="020F0302020204030204" pitchFamily="34" charset="0"/>
                <a:ea typeface="Calibri Light" panose="020F0302020204030204" pitchFamily="34" charset="0"/>
                <a:cs typeface="Calibri Light" panose="020F0302020204030204" pitchFamily="34" charset="0"/>
              </a:rPr>
            </a:br>
            <a:r>
              <a:rPr lang="it-IT" sz="1800" dirty="0">
                <a:latin typeface="Calibri Light" panose="020F0302020204030204" pitchFamily="34" charset="0"/>
                <a:ea typeface="Calibri Light" panose="020F0302020204030204" pitchFamily="34" charset="0"/>
                <a:cs typeface="Calibri Light" panose="020F0302020204030204" pitchFamily="34" charset="0"/>
              </a:rPr>
              <a:t>- Warwick Castle o </a:t>
            </a:r>
            <a:r>
              <a:rPr lang="it-IT" sz="1800" dirty="0" err="1">
                <a:latin typeface="Calibri Light" panose="020F0302020204030204" pitchFamily="34" charset="0"/>
                <a:ea typeface="Calibri Light" panose="020F0302020204030204" pitchFamily="34" charset="0"/>
                <a:cs typeface="Calibri Light" panose="020F0302020204030204" pitchFamily="34" charset="0"/>
              </a:rPr>
              <a:t>Statford-upon-avon</a:t>
            </a:r>
            <a:endParaRPr lang="it-IT" sz="1800" dirty="0">
              <a:latin typeface="Calibri Light" panose="020F0302020204030204" pitchFamily="34" charset="0"/>
              <a:ea typeface="Calibri Light" panose="020F0302020204030204" pitchFamily="34" charset="0"/>
              <a:cs typeface="Calibri Light" panose="020F03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4 gita di mezza giornata a Oxford</a:t>
            </a:r>
          </a:p>
          <a:p>
            <a:endParaRPr lang="it-IT" sz="100"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7811" y="2490633"/>
            <a:ext cx="1685004" cy="1685004"/>
          </a:xfrm>
          <a:prstGeom prst="rect">
            <a:avLst/>
          </a:prstGeom>
        </p:spPr>
      </p:pic>
      <p:pic>
        <p:nvPicPr>
          <p:cNvPr id="2050" name="Picture 2" descr="Big Ben">
            <a:extLst>
              <a:ext uri="{FF2B5EF4-FFF2-40B4-BE49-F238E27FC236}">
                <a16:creationId xmlns:a16="http://schemas.microsoft.com/office/drawing/2014/main" id="{81420967-B813-87FE-F56E-A2DC3072B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9122" y="796414"/>
            <a:ext cx="5213553" cy="3910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36457" y="985112"/>
            <a:ext cx="4124184" cy="3872023"/>
          </a:xfrm>
        </p:spPr>
        <p:txBody>
          <a:bodyPr>
            <a:normAutofit/>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LONDRA:</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1800" dirty="0">
                <a:latin typeface="Calibri Light" panose="020F0302020204030204" pitchFamily="34" charset="0"/>
                <a:ea typeface="Calibri Light" panose="020F0302020204030204" pitchFamily="34" charset="0"/>
                <a:cs typeface="Calibri Light" panose="020F0302020204030204" pitchFamily="34" charset="0"/>
              </a:rPr>
              <a:t>Nel programma sono previste 4 gite alla scoperta della capitale. </a:t>
            </a:r>
            <a:br>
              <a:rPr lang="it-IT" sz="1800" dirty="0">
                <a:latin typeface="Calibri Light" panose="020F0302020204030204" pitchFamily="34" charset="0"/>
                <a:ea typeface="Calibri Light" panose="020F0302020204030204" pitchFamily="34" charset="0"/>
                <a:cs typeface="Calibri Light" panose="020F0302020204030204" pitchFamily="34" charset="0"/>
              </a:rPr>
            </a:br>
            <a:r>
              <a:rPr lang="it-IT" sz="1800" dirty="0">
                <a:latin typeface="Calibri Light" panose="020F0302020204030204" pitchFamily="34" charset="0"/>
                <a:ea typeface="Calibri Light" panose="020F0302020204030204" pitchFamily="34" charset="0"/>
                <a:cs typeface="Calibri Light" panose="020F0302020204030204" pitchFamily="34" charset="0"/>
              </a:rPr>
              <a:t>Gli activity leaders vi guideranno in un giro turistico della città</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per effettuare il “</a:t>
            </a:r>
            <a:r>
              <a:rPr lang="it-IT" sz="18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Politics</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and Royalty Walking Tour”, visitare la </a:t>
            </a:r>
            <a:r>
              <a:rPr lang="it-IT" sz="18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National Gallery</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fare </a:t>
            </a:r>
            <a:r>
              <a:rPr lang="it-IT" sz="18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shoppinga</a:t>
            </a:r>
            <a:r>
              <a:rPr lang="it-IT" sz="18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Covent Garden.</a:t>
            </a:r>
            <a:endParaRPr lang="it-IT" sz="18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age.jpeg" descr="image.jpeg">
            <a:extLst>
              <a:ext uri="{FF2B5EF4-FFF2-40B4-BE49-F238E27FC236}">
                <a16:creationId xmlns:a16="http://schemas.microsoft.com/office/drawing/2014/main" id="{9519B454-C3DE-8041-EA44-99584B9151A2}"/>
              </a:ext>
            </a:extLst>
          </p:cNvPr>
          <p:cNvPicPr>
            <a:picLocks noChangeAspect="1"/>
          </p:cNvPicPr>
          <p:nvPr/>
        </p:nvPicPr>
        <p:blipFill>
          <a:blip r:embed="rId2"/>
          <a:stretch>
            <a:fillRect/>
          </a:stretch>
        </p:blipFill>
        <p:spPr>
          <a:xfrm>
            <a:off x="5446980" y="755922"/>
            <a:ext cx="6308563" cy="4101213"/>
          </a:xfrm>
          <a:prstGeom prst="rect">
            <a:avLst/>
          </a:prstGeom>
          <a:ln w="12700">
            <a:miter lim="400000"/>
          </a:ln>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692095" y="819867"/>
            <a:ext cx="2778691" cy="4304235"/>
          </a:xfrm>
        </p:spPr>
        <p:txBody>
          <a:bodyPr>
            <a:normAutofit fontScale="92500" lnSpcReduction="20000"/>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STRATFORD UPON AVON:</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Gli activity leaders vi accompagneranno in un giro turistico di questa meravigliosa città, dove nacque William Shakespeare e vi accompagneranno a visitare la casa natale dello scrittore (ingresso incluso).</a:t>
            </a:r>
          </a:p>
          <a:p>
            <a:pPr marL="0" indent="0">
              <a:buNone/>
            </a:pPr>
            <a:r>
              <a:rPr lang="it-IT" sz="1900" dirty="0">
                <a:latin typeface="Calibri Light" panose="020F0302020204030204" pitchFamily="34" charset="0"/>
                <a:ea typeface="Calibri Light" panose="020F0302020204030204" pitchFamily="34" charset="0"/>
                <a:cs typeface="Calibri Light" panose="020F0302020204030204" pitchFamily="34" charset="0"/>
              </a:rPr>
              <a:t>* In alternativa la gita potrebbe essere a </a:t>
            </a:r>
            <a:r>
              <a:rPr lang="it-IT" sz="1900" b="1" dirty="0">
                <a:latin typeface="Calibri Light" panose="020F0302020204030204" pitchFamily="34" charset="0"/>
                <a:ea typeface="Calibri Light" panose="020F0302020204030204" pitchFamily="34" charset="0"/>
                <a:cs typeface="Calibri Light" panose="020F0302020204030204" pitchFamily="34" charset="0"/>
              </a:rPr>
              <a:t>Warwick Castle</a:t>
            </a:r>
          </a:p>
        </p:txBody>
      </p:sp>
      <p:pic>
        <p:nvPicPr>
          <p:cNvPr id="1026" name="Picture 2" descr="Shakespeare's Birthplace, Stratford-upon-Avon">
            <a:extLst>
              <a:ext uri="{FF2B5EF4-FFF2-40B4-BE49-F238E27FC236}">
                <a16:creationId xmlns:a16="http://schemas.microsoft.com/office/drawing/2014/main" id="{89F35ED1-7F4E-A302-93B6-B967B1B4B4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311" y="943922"/>
            <a:ext cx="5653548" cy="4056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313</TotalTime>
  <Words>991</Words>
  <Application>Microsoft Office PowerPoint</Application>
  <PresentationFormat>Widescreen</PresentationFormat>
  <Paragraphs>78</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Calibri</vt:lpstr>
      <vt:lpstr>Calibri Light</vt:lpstr>
      <vt:lpstr>Cavolini</vt:lpstr>
      <vt:lpstr>Gill Sans MT</vt:lpstr>
      <vt:lpstr>Nirmala UI</vt:lpstr>
      <vt:lpstr>Wingdings 2</vt:lpstr>
      <vt:lpstr>Dividendi</vt:lpstr>
      <vt:lpstr>PowerPoint Presentation</vt:lpstr>
      <vt:lpstr>OXFORD – BROOKES UNIVERSITY 2025</vt:lpstr>
      <vt:lpstr>PowerPoint Presentation</vt:lpstr>
      <vt:lpst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OXFORD</vt:lpstr>
      <vt:lpstr>COME ISCRIVERSI</vt:lpstr>
      <vt:lpstr>OFFERTE SPECIALI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Marca</dc:creator>
  <cp:lastModifiedBy>Aurela Zefi</cp:lastModifiedBy>
  <cp:revision>2</cp:revision>
  <dcterms:modified xsi:type="dcterms:W3CDTF">2024-11-08T18:09:11Z</dcterms:modified>
</cp:coreProperties>
</file>