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15" r:id="rId1"/>
  </p:sldMasterIdLst>
  <p:notesMasterIdLst>
    <p:notesMasterId r:id="rId19"/>
  </p:notesMasterIdLst>
  <p:sldIdLst>
    <p:sldId id="295" r:id="rId2"/>
    <p:sldId id="296" r:id="rId3"/>
    <p:sldId id="291" r:id="rId4"/>
    <p:sldId id="258" r:id="rId5"/>
    <p:sldId id="257" r:id="rId6"/>
    <p:sldId id="260" r:id="rId7"/>
    <p:sldId id="259" r:id="rId8"/>
    <p:sldId id="269" r:id="rId9"/>
    <p:sldId id="268" r:id="rId10"/>
    <p:sldId id="292" r:id="rId11"/>
    <p:sldId id="293" r:id="rId12"/>
    <p:sldId id="294" r:id="rId13"/>
    <p:sldId id="285" r:id="rId14"/>
    <p:sldId id="297" r:id="rId15"/>
    <p:sldId id="298" r:id="rId16"/>
    <p:sldId id="299"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3591E0-06D0-454F-995C-C4624DB2F3CD}" v="77" dt="2024-11-04T15:22:30.71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1143000" y="685800"/>
            <a:ext cx="4572000" cy="3429000"/>
          </a:xfrm>
          <a:prstGeom prst="rect">
            <a:avLst/>
          </a:prstGeom>
        </p:spPr>
        <p:txBody>
          <a:bodyPr/>
          <a:lstStyle/>
          <a:p>
            <a:endParaRPr/>
          </a:p>
        </p:txBody>
      </p:sp>
      <p:sp>
        <p:nvSpPr>
          <p:cNvPr id="109" name="Shape 10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smtClean="0"/>
              <a:pPr/>
              <a:t>11/8/2024</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86CB4B4D-7CA3-9044-876B-883B54F8677D}" type="slidenum">
              <a:rPr lang="it-IT" smtClean="0"/>
              <a:t>‹#›</a:t>
            </a:fld>
            <a:endParaRPr lang="it-IT"/>
          </a:p>
        </p:txBody>
      </p:sp>
    </p:spTree>
    <p:extLst>
      <p:ext uri="{BB962C8B-B14F-4D97-AF65-F5344CB8AC3E}">
        <p14:creationId xmlns:p14="http://schemas.microsoft.com/office/powerpoint/2010/main" val="23386332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it-IT" smtClean="0"/>
              <a:t>‹#›</a:t>
            </a:fld>
            <a:endParaRPr lang="it-IT"/>
          </a:p>
        </p:txBody>
      </p:sp>
    </p:spTree>
    <p:extLst>
      <p:ext uri="{BB962C8B-B14F-4D97-AF65-F5344CB8AC3E}">
        <p14:creationId xmlns:p14="http://schemas.microsoft.com/office/powerpoint/2010/main" val="1016685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smtClean="0"/>
              <a:pPr/>
              <a:t>11/8/2024</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86CB4B4D-7CA3-9044-876B-883B54F8677D}" type="slidenum">
              <a:rPr lang="it-IT" smtClean="0"/>
              <a:t>‹#›</a:t>
            </a:fld>
            <a:endParaRPr lang="it-IT"/>
          </a:p>
        </p:txBody>
      </p:sp>
    </p:spTree>
    <p:extLst>
      <p:ext uri="{BB962C8B-B14F-4D97-AF65-F5344CB8AC3E}">
        <p14:creationId xmlns:p14="http://schemas.microsoft.com/office/powerpoint/2010/main" val="79844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1_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609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Date Placeholder 3">
            <a:extLst>
              <a:ext uri="{FF2B5EF4-FFF2-40B4-BE49-F238E27FC236}">
                <a16:creationId xmlns:a16="http://schemas.microsoft.com/office/drawing/2014/main" id="{95FB7BE5-2613-4BD0-92AC-20467F757E83}"/>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4">
            <a:extLst>
              <a:ext uri="{FF2B5EF4-FFF2-40B4-BE49-F238E27FC236}">
                <a16:creationId xmlns:a16="http://schemas.microsoft.com/office/drawing/2014/main" id="{1D146C05-8F38-478A-9BCC-E070EB621F4B}"/>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5">
            <a:extLst>
              <a:ext uri="{FF2B5EF4-FFF2-40B4-BE49-F238E27FC236}">
                <a16:creationId xmlns:a16="http://schemas.microsoft.com/office/drawing/2014/main" id="{58ED8601-81E8-4D9B-82F7-3DCDD64F39C8}"/>
              </a:ext>
            </a:extLst>
          </p:cNvPr>
          <p:cNvSpPr>
            <a:spLocks noGrp="1"/>
          </p:cNvSpPr>
          <p:nvPr>
            <p:ph type="sldNum" sz="quarter" idx="12"/>
          </p:nvPr>
        </p:nvSpPr>
        <p:spPr/>
        <p:txBody>
          <a:bodyPr/>
          <a:lstStyle>
            <a:lvl1pPr>
              <a:defRPr/>
            </a:lvl1pPr>
          </a:lstStyle>
          <a:p>
            <a:pPr>
              <a:defRPr/>
            </a:pPr>
            <a:fld id="{E229E079-17E1-4807-A55D-AE788DDCFA58}" type="slidenum">
              <a:rPr lang="it-IT" altLang="it-IT"/>
              <a:pPr>
                <a:defRPr/>
              </a:pPr>
              <a:t>‹#›</a:t>
            </a:fld>
            <a:endParaRPr lang="it-IT" altLang="it-IT"/>
          </a:p>
        </p:txBody>
      </p:sp>
    </p:spTree>
    <p:extLst>
      <p:ext uri="{BB962C8B-B14F-4D97-AF65-F5344CB8AC3E}">
        <p14:creationId xmlns:p14="http://schemas.microsoft.com/office/powerpoint/2010/main" val="2407080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86CB4B4D-7CA3-9044-876B-883B54F8677D}" type="slidenum">
              <a:rPr lang="it-IT" smtClean="0"/>
              <a:t>‹#›</a:t>
            </a:fld>
            <a:endParaRPr lang="it-IT"/>
          </a:p>
        </p:txBody>
      </p:sp>
    </p:spTree>
    <p:extLst>
      <p:ext uri="{BB962C8B-B14F-4D97-AF65-F5344CB8AC3E}">
        <p14:creationId xmlns:p14="http://schemas.microsoft.com/office/powerpoint/2010/main" val="1949064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11/8/2024</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a:t>
            </a:fld>
            <a:endParaRPr lang="it-IT"/>
          </a:p>
        </p:txBody>
      </p:sp>
    </p:spTree>
    <p:extLst>
      <p:ext uri="{BB962C8B-B14F-4D97-AF65-F5344CB8AC3E}">
        <p14:creationId xmlns:p14="http://schemas.microsoft.com/office/powerpoint/2010/main" val="1204262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it-IT" smtClean="0"/>
              <a:t>‹#›</a:t>
            </a:fld>
            <a:endParaRPr lang="it-IT"/>
          </a:p>
        </p:txBody>
      </p:sp>
    </p:spTree>
    <p:extLst>
      <p:ext uri="{BB962C8B-B14F-4D97-AF65-F5344CB8AC3E}">
        <p14:creationId xmlns:p14="http://schemas.microsoft.com/office/powerpoint/2010/main" val="3533693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6CB4B4D-7CA3-9044-876B-883B54F8677D}" type="slidenum">
              <a:rPr lang="it-IT" smtClean="0"/>
              <a:t>‹#›</a:t>
            </a:fld>
            <a:endParaRPr lang="it-IT"/>
          </a:p>
        </p:txBody>
      </p:sp>
    </p:spTree>
    <p:extLst>
      <p:ext uri="{BB962C8B-B14F-4D97-AF65-F5344CB8AC3E}">
        <p14:creationId xmlns:p14="http://schemas.microsoft.com/office/powerpoint/2010/main" val="3154971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6CB4B4D-7CA3-9044-876B-883B54F8677D}" type="slidenum">
              <a:rPr lang="it-IT" smtClean="0"/>
              <a:t>‹#›</a:t>
            </a:fld>
            <a:endParaRPr lang="it-IT"/>
          </a:p>
        </p:txBody>
      </p:sp>
    </p:spTree>
    <p:extLst>
      <p:ext uri="{BB962C8B-B14F-4D97-AF65-F5344CB8AC3E}">
        <p14:creationId xmlns:p14="http://schemas.microsoft.com/office/powerpoint/2010/main" val="3889487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6CB4B4D-7CA3-9044-876B-883B54F8677D}" type="slidenum">
              <a:rPr lang="it-IT" smtClean="0"/>
              <a:t>‹#›</a:t>
            </a:fld>
            <a:endParaRPr lang="it-IT"/>
          </a:p>
        </p:txBody>
      </p:sp>
    </p:spTree>
    <p:extLst>
      <p:ext uri="{BB962C8B-B14F-4D97-AF65-F5344CB8AC3E}">
        <p14:creationId xmlns:p14="http://schemas.microsoft.com/office/powerpoint/2010/main" val="3843178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11/8/2024</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a:t>
            </a:fld>
            <a:endParaRPr lang="it-IT"/>
          </a:p>
        </p:txBody>
      </p:sp>
    </p:spTree>
    <p:extLst>
      <p:ext uri="{BB962C8B-B14F-4D97-AF65-F5344CB8AC3E}">
        <p14:creationId xmlns:p14="http://schemas.microsoft.com/office/powerpoint/2010/main" val="3772931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it-IT" smtClean="0"/>
              <a:t>‹#›</a:t>
            </a:fld>
            <a:endParaRPr lang="it-IT"/>
          </a:p>
        </p:txBody>
      </p:sp>
    </p:spTree>
    <p:extLst>
      <p:ext uri="{BB962C8B-B14F-4D97-AF65-F5344CB8AC3E}">
        <p14:creationId xmlns:p14="http://schemas.microsoft.com/office/powerpoint/2010/main" val="1497118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11/8/2024</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86CB4B4D-7CA3-9044-876B-883B54F8677D}" type="slidenum">
              <a:rPr lang="it-IT" smtClean="0"/>
              <a:t>‹#›</a:t>
            </a:fld>
            <a:endParaRPr lang="it-IT"/>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847174181"/>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s://www.lastrolabio.it/"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lastrolabio.it/info-point-lastrolabio-vacanze-studio/"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visit-nottinghamshire.co.uk/explore/nottingha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nottingham.ac.uk/about/campuses/jubileecampus.aspx" TargetMode="Externa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8.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84605" y="573403"/>
            <a:ext cx="10756489" cy="4706520"/>
          </a:xfrm>
        </p:spPr>
        <p:txBody>
          <a:bodyPr>
            <a:normAutofit fontScale="70000" lnSpcReduction="20000"/>
          </a:bodyPr>
          <a:lstStyle/>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Chi usufruisce di un servizio sa che lo si può apprezzare solo ad esperienza conclusa mentre durante la fase di scelta bisogna più che altro fidarsi. Poiché la buona riuscita di un servizio, come una Vacanza Studio dipende da numerosi fattori, talvolta anche imprevedibili, L’astrolabio non chiede una fiducia ad occhi chiusi, ma dichiara pubblicamente i principi ai quali tutta la sua organizzazione deve attenersi in ogni azione, quei valori per cui siamo apprezzati da più di quarant’anni: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Trasparenza</a:t>
            </a:r>
            <a:r>
              <a:rPr lang="it-IT" sz="2800" dirty="0">
                <a:latin typeface="Calibri Light" panose="020F0302020204030204" pitchFamily="34" charset="0"/>
                <a:ea typeface="Calibri Light" panose="020F0302020204030204" pitchFamily="34" charset="0"/>
                <a:cs typeface="Calibri Light" panose="020F0302020204030204" pitchFamily="34" charset="0"/>
              </a:rPr>
              <a:t>: operiamo affinché ogni promessa, fatta a famiglie, studenti e Capigruppo, sia chiara, comprensibile e venga mantenuta.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Cooperazione</a:t>
            </a:r>
            <a:r>
              <a:rPr lang="it-IT" sz="2800" dirty="0">
                <a:latin typeface="Calibri Light" panose="020F0302020204030204" pitchFamily="34" charset="0"/>
                <a:ea typeface="Calibri Light" panose="020F0302020204030204" pitchFamily="34" charset="0"/>
                <a:cs typeface="Calibri Light" panose="020F0302020204030204" pitchFamily="34" charset="0"/>
              </a:rPr>
              <a:t>: ci adoperiamo con ogni mezzo perché l’esperienza del singolo ragazzo sia proficua e trascorra serena. I nostri storici Capigruppo, gli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Italian</a:t>
            </a: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Coordinators</a:t>
            </a:r>
            <a:r>
              <a:rPr lang="it-IT" sz="2800" dirty="0">
                <a:latin typeface="Calibri Light" panose="020F0302020204030204" pitchFamily="34" charset="0"/>
                <a:ea typeface="Calibri Light" panose="020F0302020204030204" pitchFamily="34" charset="0"/>
                <a:cs typeface="Calibri Light" panose="020F0302020204030204" pitchFamily="34" charset="0"/>
              </a:rPr>
              <a:t> e l’esperto Staff delle scuole in loco, sono deputati ad essere sempre presenti per garantire la perfetta riuscita della Vacanza Studio.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Sicurezza</a:t>
            </a:r>
            <a:r>
              <a:rPr lang="it-IT" sz="2800" dirty="0">
                <a:latin typeface="Calibri Light" panose="020F0302020204030204" pitchFamily="34" charset="0"/>
                <a:ea typeface="Calibri Light" panose="020F0302020204030204" pitchFamily="34" charset="0"/>
                <a:cs typeface="Calibri Light" panose="020F0302020204030204" pitchFamily="34" charset="0"/>
              </a:rPr>
              <a:t>: ci impegniamo a garantire un’esperienza di viaggio tranquilla, priva di rischi prevedibili, supportando Capigruppo e studenti nella gestione e risoluzione degli eventuali imprevisti.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Cultura</a:t>
            </a:r>
            <a:r>
              <a:rPr lang="it-IT" sz="2800" dirty="0">
                <a:latin typeface="Calibri Light" panose="020F0302020204030204" pitchFamily="34" charset="0"/>
                <a:ea typeface="Calibri Light" panose="020F0302020204030204" pitchFamily="34" charset="0"/>
                <a:cs typeface="Calibri Light" panose="020F0302020204030204" pitchFamily="34" charset="0"/>
              </a:rPr>
              <a:t>: proponiamo corsi riconosciuti dal British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Council</a:t>
            </a:r>
            <a:r>
              <a:rPr lang="it-IT" sz="2800" dirty="0">
                <a:latin typeface="Calibri Light" panose="020F0302020204030204" pitchFamily="34" charset="0"/>
                <a:ea typeface="Calibri Light" panose="020F0302020204030204" pitchFamily="34" charset="0"/>
                <a:cs typeface="Calibri Light" panose="020F0302020204030204" pitchFamily="34" charset="0"/>
              </a:rPr>
              <a:t>, perché da sempre diamo la massima importanza alla didattica e alla preparazione culturale e linguistica dei Docenti.</a:t>
            </a:r>
            <a:endParaRPr lang="it-IT"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a:extLst>
              <a:ext uri="{FF2B5EF4-FFF2-40B4-BE49-F238E27FC236}">
                <a16:creationId xmlns:a16="http://schemas.microsoft.com/office/drawing/2014/main" id="{D71A84C8-FCE7-2351-D970-7642DC4551A7}"/>
              </a:ext>
            </a:extLst>
          </p:cNvPr>
          <p:cNvPicPr>
            <a:picLocks noChangeAspect="1"/>
          </p:cNvPicPr>
          <p:nvPr/>
        </p:nvPicPr>
        <p:blipFill>
          <a:blip r:embed="rId2"/>
          <a:stretch>
            <a:fillRect/>
          </a:stretch>
        </p:blipFill>
        <p:spPr>
          <a:xfrm rot="5400000">
            <a:off x="1810487" y="3845617"/>
            <a:ext cx="1219321" cy="3871085"/>
          </a:xfrm>
          <a:prstGeom prst="rect">
            <a:avLst/>
          </a:prstGeom>
        </p:spPr>
      </p:pic>
    </p:spTree>
    <p:extLst>
      <p:ext uri="{BB962C8B-B14F-4D97-AF65-F5344CB8AC3E}">
        <p14:creationId xmlns:p14="http://schemas.microsoft.com/office/powerpoint/2010/main" val="75674764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AA503-029D-97FA-8E99-98C5B0015C7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8C82C91-B894-2A1B-9F39-98757058FAC3}"/>
              </a:ext>
            </a:extLst>
          </p:cNvPr>
          <p:cNvSpPr>
            <a:spLocks noGrp="1"/>
          </p:cNvSpPr>
          <p:nvPr>
            <p:ph idx="1"/>
          </p:nvPr>
        </p:nvSpPr>
        <p:spPr>
          <a:xfrm>
            <a:off x="436458" y="1240750"/>
            <a:ext cx="3093324" cy="3498397"/>
          </a:xfrm>
        </p:spPr>
        <p:txBody>
          <a:bodyPr>
            <a:normAutofit fontScale="92500" lnSpcReduction="20000"/>
          </a:bodyPr>
          <a:lstStyle/>
          <a:p>
            <a:pPr marL="0" indent="0">
              <a:buNone/>
            </a:pPr>
            <a:r>
              <a:rPr lang="it-IT" sz="2600" u="sng" dirty="0">
                <a:latin typeface="Calibri" panose="020F0502020204030204" pitchFamily="34" charset="0"/>
                <a:ea typeface="Calibri" panose="020F0502020204030204" pitchFamily="34" charset="0"/>
                <a:cs typeface="Calibri" panose="020F0502020204030204" pitchFamily="34" charset="0"/>
              </a:rPr>
              <a:t>LIVERPOOL:</a:t>
            </a:r>
            <a:br>
              <a:rPr lang="it-IT" sz="2600" u="sng" dirty="0">
                <a:latin typeface="Calibri" panose="020F0502020204030204" pitchFamily="34" charset="0"/>
                <a:ea typeface="Calibri" panose="020F0502020204030204" pitchFamily="34" charset="0"/>
                <a:cs typeface="Calibri" panose="020F0502020204030204" pitchFamily="34" charset="0"/>
              </a:rPr>
            </a:br>
            <a:endParaRPr lang="it-IT" sz="2600" u="sng" dirty="0">
              <a:latin typeface="Calibri" panose="020F0502020204030204" pitchFamily="34" charset="0"/>
              <a:ea typeface="Calibri" panose="020F0502020204030204" pitchFamily="34" charset="0"/>
              <a:cs typeface="Calibri" panose="020F0502020204030204" pitchFamily="34" charset="0"/>
            </a:endParaRPr>
          </a:p>
          <a:p>
            <a:r>
              <a:rPr lang="it-IT" sz="2200" dirty="0">
                <a:latin typeface="Calibri Light" panose="020F0302020204030204" pitchFamily="34" charset="0"/>
                <a:ea typeface="Calibri Light" panose="020F0302020204030204" pitchFamily="34" charset="0"/>
                <a:cs typeface="Calibri Light" panose="020F0302020204030204" pitchFamily="34" charset="0"/>
              </a:rPr>
              <a:t>Gli activity leaders vi guideranno in un giro turistico della città facendovi passeggiare per i famosi Docks. A scelta per tutto il gruppo </a:t>
            </a:r>
            <a:r>
              <a:rPr lang="nn-NO" sz="2200" dirty="0">
                <a:latin typeface="Calibri Light" panose="020F0302020204030204" pitchFamily="34" charset="0"/>
                <a:ea typeface="Calibri Light" panose="020F0302020204030204" pitchFamily="34" charset="0"/>
                <a:cs typeface="Calibri Light" panose="020F0302020204030204" pitchFamily="34" charset="0"/>
              </a:rPr>
              <a:t>visita dell’ </a:t>
            </a:r>
            <a:r>
              <a:rPr lang="nn-NO" sz="2200" b="1" dirty="0">
                <a:latin typeface="Calibri Light" panose="020F0302020204030204" pitchFamily="34" charset="0"/>
                <a:ea typeface="Calibri Light" panose="020F0302020204030204" pitchFamily="34" charset="0"/>
                <a:cs typeface="Calibri Light" panose="020F0302020204030204" pitchFamily="34" charset="0"/>
              </a:rPr>
              <a:t>Anfield Football Stadium </a:t>
            </a:r>
            <a:r>
              <a:rPr lang="nn-NO" sz="2200" dirty="0">
                <a:latin typeface="Calibri Light" panose="020F0302020204030204" pitchFamily="34" charset="0"/>
                <a:ea typeface="Calibri Light" panose="020F0302020204030204" pitchFamily="34" charset="0"/>
                <a:cs typeface="Calibri Light" panose="020F0302020204030204" pitchFamily="34" charset="0"/>
              </a:rPr>
              <a:t>o del </a:t>
            </a:r>
            <a:r>
              <a:rPr lang="nn-NO" sz="2200" b="1" dirty="0">
                <a:latin typeface="Calibri Light" panose="020F0302020204030204" pitchFamily="34" charset="0"/>
                <a:ea typeface="Calibri Light" panose="020F0302020204030204" pitchFamily="34" charset="0"/>
                <a:cs typeface="Calibri Light" panose="020F0302020204030204" pitchFamily="34" charset="0"/>
              </a:rPr>
              <a:t>Beatles Story Museum</a:t>
            </a:r>
            <a:br>
              <a:rPr lang="it-IT" sz="2200" dirty="0">
                <a:latin typeface="Calibri Light" panose="020F0302020204030204" pitchFamily="34" charset="0"/>
                <a:ea typeface="Calibri Light" panose="020F0302020204030204" pitchFamily="34" charset="0"/>
                <a:cs typeface="Calibri Light" panose="020F0302020204030204" pitchFamily="34" charset="0"/>
              </a:rPr>
            </a:br>
            <a:endParaRPr lang="it-IT" sz="2200"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descr="Immagine che contiene edificio, stadio, cielo, aria aperta&#10;&#10;Descrizione generata automaticamente">
            <a:extLst>
              <a:ext uri="{FF2B5EF4-FFF2-40B4-BE49-F238E27FC236}">
                <a16:creationId xmlns:a16="http://schemas.microsoft.com/office/drawing/2014/main" id="{B40FA3D9-2C94-6EAA-DB09-F435D9145B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9863" y="1830202"/>
            <a:ext cx="4975679" cy="3041077"/>
          </a:xfrm>
          <a:prstGeom prst="rect">
            <a:avLst/>
          </a:prstGeom>
        </p:spPr>
      </p:pic>
      <p:pic>
        <p:nvPicPr>
          <p:cNvPr id="2050" name="Picture 2" descr="NOTTINGHAM 0074">
            <a:extLst>
              <a:ext uri="{FF2B5EF4-FFF2-40B4-BE49-F238E27FC236}">
                <a16:creationId xmlns:a16="http://schemas.microsoft.com/office/drawing/2014/main" id="{4618988E-6B89-670F-6AF1-BC7D3A8038C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18460" y="1240750"/>
            <a:ext cx="3267476" cy="36305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6339978"/>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504F3-8CD6-61CE-2144-3C1AEFB0C0D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08008F4-30FE-C203-5DB0-46B2ED51BBEB}"/>
              </a:ext>
            </a:extLst>
          </p:cNvPr>
          <p:cNvSpPr>
            <a:spLocks noGrp="1"/>
          </p:cNvSpPr>
          <p:nvPr>
            <p:ph idx="1"/>
          </p:nvPr>
        </p:nvSpPr>
        <p:spPr>
          <a:xfrm>
            <a:off x="446288" y="810831"/>
            <a:ext cx="2778691" cy="4304235"/>
          </a:xfrm>
        </p:spPr>
        <p:txBody>
          <a:bodyPr>
            <a:normAutofit lnSpcReduction="10000"/>
          </a:bodyPr>
          <a:lstStyle/>
          <a:p>
            <a:pPr marL="0" indent="0">
              <a:buNone/>
            </a:pPr>
            <a:r>
              <a:rPr lang="it-IT" sz="2600" u="sng" dirty="0">
                <a:latin typeface="Calibri" panose="020F0502020204030204" pitchFamily="34" charset="0"/>
                <a:ea typeface="Calibri" panose="020F0502020204030204" pitchFamily="34" charset="0"/>
                <a:cs typeface="Calibri" panose="020F0502020204030204" pitchFamily="34" charset="0"/>
              </a:rPr>
              <a:t>CAMBRIDGE:</a:t>
            </a:r>
            <a:br>
              <a:rPr lang="it-IT" sz="2600" u="sng" dirty="0">
                <a:latin typeface="Calibri" panose="020F0502020204030204" pitchFamily="34" charset="0"/>
                <a:ea typeface="Calibri" panose="020F0502020204030204" pitchFamily="34" charset="0"/>
                <a:cs typeface="Calibri" panose="020F0502020204030204" pitchFamily="34" charset="0"/>
              </a:rPr>
            </a:br>
            <a:endParaRPr lang="it-IT" sz="2600" u="sng" dirty="0">
              <a:latin typeface="Calibri" panose="020F0502020204030204" pitchFamily="34" charset="0"/>
              <a:ea typeface="Calibri" panose="020F0502020204030204" pitchFamily="34" charset="0"/>
              <a:cs typeface="Calibri" panose="020F05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Cambridge, con la sua architettura gotica e l’atmosfera accademica vibrante, incanta con il suo mix unico di storia e innovazione. Farete un giro turistico di questa meravigliosa città accompagnati da una guida professionista.</a:t>
            </a:r>
          </a:p>
        </p:txBody>
      </p:sp>
      <p:pic>
        <p:nvPicPr>
          <p:cNvPr id="2" name="Picture 6" descr="Università di Cambridge: tour a piedi con uno studente - Cambridge, Regno  Unito | GetYourGuide">
            <a:extLst>
              <a:ext uri="{FF2B5EF4-FFF2-40B4-BE49-F238E27FC236}">
                <a16:creationId xmlns:a16="http://schemas.microsoft.com/office/drawing/2014/main" id="{ABB242EC-F6C1-00E1-3CD8-CF0F19B401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9730" y="867532"/>
            <a:ext cx="6671118" cy="3999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5646628"/>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239E5-1DB8-00F5-E74D-17D5BB6581C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50E5738-ECBB-21CD-CEA0-1E936951D1B0}"/>
              </a:ext>
            </a:extLst>
          </p:cNvPr>
          <p:cNvSpPr>
            <a:spLocks noGrp="1"/>
          </p:cNvSpPr>
          <p:nvPr>
            <p:ph idx="1"/>
          </p:nvPr>
        </p:nvSpPr>
        <p:spPr>
          <a:xfrm>
            <a:off x="8445910" y="609597"/>
            <a:ext cx="3323302" cy="4463845"/>
          </a:xfrm>
        </p:spPr>
        <p:txBody>
          <a:bodyPr>
            <a:normAutofit/>
          </a:bodyPr>
          <a:lstStyle/>
          <a:p>
            <a:pPr marL="0" indent="0">
              <a:buNone/>
            </a:pPr>
            <a:r>
              <a:rPr lang="it-IT" sz="2600" u="sng" dirty="0">
                <a:latin typeface="Calibri" panose="020F0502020204030204" pitchFamily="34" charset="0"/>
                <a:ea typeface="Calibri" panose="020F0502020204030204" pitchFamily="34" charset="0"/>
                <a:cs typeface="Calibri" panose="020F0502020204030204" pitchFamily="34" charset="0"/>
              </a:rPr>
              <a:t>TEMPO LIBERO:</a:t>
            </a:r>
            <a:br>
              <a:rPr lang="it-IT" sz="2600" u="sng" dirty="0">
                <a:latin typeface="Calibri" panose="020F0502020204030204" pitchFamily="34" charset="0"/>
                <a:ea typeface="Calibri" panose="020F0502020204030204" pitchFamily="34" charset="0"/>
                <a:cs typeface="Calibri" panose="020F0502020204030204" pitchFamily="34" charset="0"/>
              </a:rPr>
            </a:br>
            <a:endParaRPr lang="it-IT" sz="2600" u="sng" dirty="0">
              <a:latin typeface="Calibri" panose="020F0502020204030204" pitchFamily="34" charset="0"/>
              <a:ea typeface="Calibri" panose="020F0502020204030204" pitchFamily="34" charset="0"/>
              <a:cs typeface="Calibri" panose="020F0502020204030204" pitchFamily="34" charset="0"/>
            </a:endParaRPr>
          </a:p>
          <a:p>
            <a:pPr algn="l"/>
            <a:r>
              <a:rPr lang="it-IT" dirty="0">
                <a:latin typeface="Calibri Light" panose="020F0302020204030204" pitchFamily="34" charset="0"/>
                <a:ea typeface="Calibri Light" panose="020F0302020204030204" pitchFamily="34" charset="0"/>
                <a:cs typeface="Calibri Light" panose="020F0302020204030204" pitchFamily="34" charset="0"/>
              </a:rPr>
              <a:t>Il tempo libero sarà organizzato con tante attività sportive e culturali, mentre per le serate verranno proposte discoteca, cabaret, giochi di società, karaoke, casino night e tanto altro ancora!</a:t>
            </a:r>
          </a:p>
          <a:p>
            <a:endParaRPr lang="it-IT" sz="2200" dirty="0"/>
          </a:p>
        </p:txBody>
      </p:sp>
      <p:pic>
        <p:nvPicPr>
          <p:cNvPr id="13" name="Immagine 12" descr="Immagine che contiene orologio, Orologio da parete, clipart, illustrazione&#10;&#10;Descrizione generata automaticamente">
            <a:extLst>
              <a:ext uri="{FF2B5EF4-FFF2-40B4-BE49-F238E27FC236}">
                <a16:creationId xmlns:a16="http://schemas.microsoft.com/office/drawing/2014/main" id="{B6953648-D033-ACAA-9B01-25F2F4615C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8097" y="2352347"/>
            <a:ext cx="3166302" cy="2266236"/>
          </a:xfrm>
          <a:prstGeom prst="rect">
            <a:avLst/>
          </a:prstGeom>
        </p:spPr>
      </p:pic>
      <p:pic>
        <p:nvPicPr>
          <p:cNvPr id="3074" name="Picture 2" descr="NOTTINGHAM 0024">
            <a:extLst>
              <a:ext uri="{FF2B5EF4-FFF2-40B4-BE49-F238E27FC236}">
                <a16:creationId xmlns:a16="http://schemas.microsoft.com/office/drawing/2014/main" id="{2824ECE3-24E0-47B4-3844-D7F3513AD6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186" y="1334181"/>
            <a:ext cx="4902093" cy="32844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13232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18">
            <a:extLst>
              <a:ext uri="{FF2B5EF4-FFF2-40B4-BE49-F238E27FC236}">
                <a16:creationId xmlns:a16="http://schemas.microsoft.com/office/drawing/2014/main" id="{D4185473-6430-4565-8E1A-40669FBD84E3}"/>
              </a:ext>
            </a:extLst>
          </p:cNvPr>
          <p:cNvSpPr txBox="1">
            <a:spLocks noChangeArrowheads="1"/>
          </p:cNvSpPr>
          <p:nvPr/>
        </p:nvSpPr>
        <p:spPr bwMode="auto">
          <a:xfrm>
            <a:off x="2556387" y="543620"/>
            <a:ext cx="7079225" cy="707886"/>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600"/>
              </a:spcAft>
              <a:buClr>
                <a:srgbClr val="38611A"/>
              </a:buClr>
              <a:buSzPct val="145000"/>
              <a:buFont typeface="Arial" panose="020B0604020202020204" pitchFamily="34" charset="0"/>
              <a:buChar char="•"/>
              <a:defRPr sz="2400">
                <a:solidFill>
                  <a:schemeClr val="tx1"/>
                </a:solidFill>
                <a:latin typeface="Corbel" panose="020B0503020204020204" pitchFamily="34" charset="0"/>
              </a:defRPr>
            </a:lvl1pPr>
            <a:lvl2pPr marL="742950" indent="-285750">
              <a:spcBef>
                <a:spcPct val="20000"/>
              </a:spcBef>
              <a:spcAft>
                <a:spcPts val="600"/>
              </a:spcAft>
              <a:buClr>
                <a:srgbClr val="38611A"/>
              </a:buClr>
              <a:buSzPct val="145000"/>
              <a:buFont typeface="Arial" panose="020B0604020202020204" pitchFamily="34" charset="0"/>
              <a:buChar char="•"/>
              <a:defRPr sz="2000">
                <a:solidFill>
                  <a:schemeClr val="tx1"/>
                </a:solidFill>
                <a:latin typeface="Corbel" panose="020B0503020204020204" pitchFamily="34" charset="0"/>
              </a:defRPr>
            </a:lvl2pPr>
            <a:lvl3pPr marL="1143000" indent="-228600">
              <a:spcBef>
                <a:spcPct val="20000"/>
              </a:spcBef>
              <a:spcAft>
                <a:spcPts val="600"/>
              </a:spcAft>
              <a:buClr>
                <a:srgbClr val="38611A"/>
              </a:buClr>
              <a:buSzPct val="145000"/>
              <a:buFont typeface="Arial" panose="020B0604020202020204" pitchFamily="34" charset="0"/>
              <a:buChar char="•"/>
              <a:defRPr>
                <a:solidFill>
                  <a:schemeClr val="tx1"/>
                </a:solidFill>
                <a:latin typeface="Corbel" panose="020B0503020204020204" pitchFamily="34" charset="0"/>
              </a:defRPr>
            </a:lvl3pPr>
            <a:lvl4pPr marL="1600200" indent="-228600">
              <a:spcBef>
                <a:spcPct val="20000"/>
              </a:spcBef>
              <a:spcAft>
                <a:spcPts val="600"/>
              </a:spcAft>
              <a:buClr>
                <a:srgbClr val="38611A"/>
              </a:buClr>
              <a:buSzPct val="145000"/>
              <a:buFont typeface="Arial" panose="020B0604020202020204" pitchFamily="34" charset="0"/>
              <a:buChar char="•"/>
              <a:defRPr sz="1600">
                <a:solidFill>
                  <a:schemeClr val="tx1"/>
                </a:solidFill>
                <a:latin typeface="Corbel" panose="020B0503020204020204" pitchFamily="34" charset="0"/>
              </a:defRPr>
            </a:lvl4pPr>
            <a:lvl5pPr marL="2057400" indent="-22860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5pPr>
            <a:lvl6pPr marL="25146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6pPr>
            <a:lvl7pPr marL="29718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7pPr>
            <a:lvl8pPr marL="34290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8pPr>
            <a:lvl9pPr marL="38862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9pPr>
          </a:lstStyle>
          <a:p>
            <a:pPr algn="r" eaLnBrk="1" hangingPunct="1">
              <a:spcBef>
                <a:spcPct val="50000"/>
              </a:spcBef>
              <a:spcAft>
                <a:spcPct val="0"/>
              </a:spcAft>
              <a:buClrTx/>
              <a:buSzTx/>
              <a:buFontTx/>
              <a:buNone/>
            </a:pPr>
            <a:r>
              <a:rPr lang="it-IT" altLang="it-IT" sz="4000" b="1" dirty="0">
                <a:solidFill>
                  <a:schemeClr val="accent2"/>
                </a:solidFill>
                <a:latin typeface="Calibri" panose="020F0502020204030204" pitchFamily="34" charset="0"/>
                <a:ea typeface="Calibri" panose="020F0502020204030204" pitchFamily="34" charset="0"/>
                <a:cs typeface="Calibri" panose="020F0502020204030204" pitchFamily="34" charset="0"/>
              </a:rPr>
              <a:t>SAMPLE SUMMER PROGRAMME</a:t>
            </a:r>
          </a:p>
        </p:txBody>
      </p:sp>
      <p:sp>
        <p:nvSpPr>
          <p:cNvPr id="10" name="CasellaDiTesto 9">
            <a:extLst>
              <a:ext uri="{FF2B5EF4-FFF2-40B4-BE49-F238E27FC236}">
                <a16:creationId xmlns:a16="http://schemas.microsoft.com/office/drawing/2014/main" id="{10967F45-A545-5586-0B3C-A9A083A324BB}"/>
              </a:ext>
            </a:extLst>
          </p:cNvPr>
          <p:cNvSpPr txBox="1"/>
          <p:nvPr/>
        </p:nvSpPr>
        <p:spPr>
          <a:xfrm>
            <a:off x="3360612" y="5716637"/>
            <a:ext cx="5555227" cy="307777"/>
          </a:xfrm>
          <a:prstGeom prst="rect">
            <a:avLst/>
          </a:prstGeom>
          <a:noFill/>
        </p:spPr>
        <p:txBody>
          <a:bodyPr wrap="square" rtlCol="0">
            <a:spAutoFit/>
          </a:bodyPr>
          <a:lstStyle/>
          <a:p>
            <a:r>
              <a:rPr lang="en-US" sz="1400" b="0" i="1" u="none" strike="noStrike" baseline="0" dirty="0">
                <a:solidFill>
                  <a:srgbClr val="002846"/>
                </a:solidFill>
                <a:latin typeface="Nirmala UI" panose="020B0502040204020203" pitchFamily="34" charset="0"/>
                <a:ea typeface="Nirmala UI" panose="020B0502040204020203" pitchFamily="34" charset="0"/>
                <a:cs typeface="Nirmala UI" panose="020B0502040204020203" pitchFamily="34" charset="0"/>
              </a:rPr>
              <a:t>The structure of your </a:t>
            </a:r>
            <a:r>
              <a:rPr lang="en-US" sz="1400" b="0" i="1" u="none" strike="noStrike" baseline="0" dirty="0" err="1">
                <a:solidFill>
                  <a:srgbClr val="002846"/>
                </a:solidFill>
                <a:latin typeface="Nirmala UI" panose="020B0502040204020203" pitchFamily="34" charset="0"/>
                <a:ea typeface="Nirmala UI" panose="020B0502040204020203" pitchFamily="34" charset="0"/>
                <a:cs typeface="Nirmala UI" panose="020B0502040204020203" pitchFamily="34" charset="0"/>
              </a:rPr>
              <a:t>programme</a:t>
            </a:r>
            <a:r>
              <a:rPr lang="en-US" sz="1400" b="0" i="1" u="none" strike="noStrike" baseline="0" dirty="0">
                <a:solidFill>
                  <a:srgbClr val="002846"/>
                </a:solidFill>
                <a:latin typeface="Nirmala UI" panose="020B0502040204020203" pitchFamily="34" charset="0"/>
                <a:ea typeface="Nirmala UI" panose="020B0502040204020203" pitchFamily="34" charset="0"/>
                <a:cs typeface="Nirmala UI" panose="020B0502040204020203" pitchFamily="34" charset="0"/>
              </a:rPr>
              <a:t> in the summer may be different </a:t>
            </a:r>
            <a:endParaRPr lang="it-IT" sz="1400" i="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3" name="Immagine 2">
            <a:extLst>
              <a:ext uri="{FF2B5EF4-FFF2-40B4-BE49-F238E27FC236}">
                <a16:creationId xmlns:a16="http://schemas.microsoft.com/office/drawing/2014/main" id="{8A3607BF-D0C3-B809-E40C-8A4EEF8E3709}"/>
              </a:ext>
            </a:extLst>
          </p:cNvPr>
          <p:cNvPicPr>
            <a:picLocks noChangeAspect="1"/>
          </p:cNvPicPr>
          <p:nvPr/>
        </p:nvPicPr>
        <p:blipFill>
          <a:blip r:embed="rId2"/>
          <a:stretch>
            <a:fillRect/>
          </a:stretch>
        </p:blipFill>
        <p:spPr>
          <a:xfrm>
            <a:off x="-8894" y="1754418"/>
            <a:ext cx="6739011" cy="3459307"/>
          </a:xfrm>
          <a:prstGeom prst="rect">
            <a:avLst/>
          </a:prstGeom>
        </p:spPr>
      </p:pic>
      <p:pic>
        <p:nvPicPr>
          <p:cNvPr id="5" name="Immagine 4">
            <a:extLst>
              <a:ext uri="{FF2B5EF4-FFF2-40B4-BE49-F238E27FC236}">
                <a16:creationId xmlns:a16="http://schemas.microsoft.com/office/drawing/2014/main" id="{F62D6396-1C84-B137-90D9-6F0E23DB91CB}"/>
              </a:ext>
            </a:extLst>
          </p:cNvPr>
          <p:cNvPicPr>
            <a:picLocks noChangeAspect="1"/>
          </p:cNvPicPr>
          <p:nvPr/>
        </p:nvPicPr>
        <p:blipFill>
          <a:blip r:embed="rId3"/>
          <a:stretch>
            <a:fillRect/>
          </a:stretch>
        </p:blipFill>
        <p:spPr>
          <a:xfrm>
            <a:off x="6735040" y="1754418"/>
            <a:ext cx="5456960" cy="340699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951C7-34DB-FE34-E98E-E1046D76D4E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06CEFCA-C1D1-FBFA-726C-B6EEF654F256}"/>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NOTTINGHAM  </a:t>
            </a:r>
          </a:p>
        </p:txBody>
      </p:sp>
      <p:sp>
        <p:nvSpPr>
          <p:cNvPr id="5" name="CasellaDiTesto 4">
            <a:extLst>
              <a:ext uri="{FF2B5EF4-FFF2-40B4-BE49-F238E27FC236}">
                <a16:creationId xmlns:a16="http://schemas.microsoft.com/office/drawing/2014/main" id="{782AEC06-84B7-511A-7B99-40AF2052429C}"/>
              </a:ext>
            </a:extLst>
          </p:cNvPr>
          <p:cNvSpPr txBox="1"/>
          <p:nvPr/>
        </p:nvSpPr>
        <p:spPr>
          <a:xfrm>
            <a:off x="4856685" y="1916138"/>
            <a:ext cx="2684208"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QUOTE DA MILANO </a:t>
            </a:r>
          </a:p>
        </p:txBody>
      </p:sp>
      <p:sp>
        <p:nvSpPr>
          <p:cNvPr id="11" name="CasellaDiTesto 10">
            <a:extLst>
              <a:ext uri="{FF2B5EF4-FFF2-40B4-BE49-F238E27FC236}">
                <a16:creationId xmlns:a16="http://schemas.microsoft.com/office/drawing/2014/main" id="{85262C17-63FF-986C-B8F3-04B41890308B}"/>
              </a:ext>
            </a:extLst>
          </p:cNvPr>
          <p:cNvSpPr txBox="1"/>
          <p:nvPr/>
        </p:nvSpPr>
        <p:spPr>
          <a:xfrm>
            <a:off x="4856685" y="3060044"/>
            <a:ext cx="3759916"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SUPPLEMENTI OBBLIGATORI </a:t>
            </a:r>
          </a:p>
        </p:txBody>
      </p:sp>
      <p:sp>
        <p:nvSpPr>
          <p:cNvPr id="13" name="CasellaDiTesto 12">
            <a:extLst>
              <a:ext uri="{FF2B5EF4-FFF2-40B4-BE49-F238E27FC236}">
                <a16:creationId xmlns:a16="http://schemas.microsoft.com/office/drawing/2014/main" id="{ECB60A57-BC13-69B3-C79B-413BCC957D46}"/>
              </a:ext>
            </a:extLst>
          </p:cNvPr>
          <p:cNvSpPr txBox="1"/>
          <p:nvPr/>
        </p:nvSpPr>
        <p:spPr>
          <a:xfrm>
            <a:off x="4866068" y="4886474"/>
            <a:ext cx="3759916"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SUPPLEMENTI FACOLTATIVI </a:t>
            </a:r>
          </a:p>
        </p:txBody>
      </p:sp>
      <p:graphicFrame>
        <p:nvGraphicFramePr>
          <p:cNvPr id="14" name="Tabella 13">
            <a:extLst>
              <a:ext uri="{FF2B5EF4-FFF2-40B4-BE49-F238E27FC236}">
                <a16:creationId xmlns:a16="http://schemas.microsoft.com/office/drawing/2014/main" id="{E782A7E2-74AF-6AF2-8825-D6F9DE8359C1}"/>
              </a:ext>
            </a:extLst>
          </p:cNvPr>
          <p:cNvGraphicFramePr>
            <a:graphicFrameLocks noGrp="1"/>
          </p:cNvGraphicFramePr>
          <p:nvPr>
            <p:extLst>
              <p:ext uri="{D42A27DB-BD31-4B8C-83A1-F6EECF244321}">
                <p14:modId xmlns:p14="http://schemas.microsoft.com/office/powerpoint/2010/main" val="3854744000"/>
              </p:ext>
            </p:extLst>
          </p:nvPr>
        </p:nvGraphicFramePr>
        <p:xfrm>
          <a:off x="4965112" y="3619445"/>
          <a:ext cx="5406820" cy="1076960"/>
        </p:xfrm>
        <a:graphic>
          <a:graphicData uri="http://schemas.openxmlformats.org/drawingml/2006/table">
            <a:tbl>
              <a:tblPr firstRow="1" bandRow="1">
                <a:tableStyleId>{5940675A-B579-460E-94D1-54222C63F5DA}</a:tableStyleId>
              </a:tblPr>
              <a:tblGrid>
                <a:gridCol w="3784498">
                  <a:extLst>
                    <a:ext uri="{9D8B030D-6E8A-4147-A177-3AD203B41FA5}">
                      <a16:colId xmlns:a16="http://schemas.microsoft.com/office/drawing/2014/main" val="1005116334"/>
                    </a:ext>
                  </a:extLst>
                </a:gridCol>
                <a:gridCol w="1622322">
                  <a:extLst>
                    <a:ext uri="{9D8B030D-6E8A-4147-A177-3AD203B41FA5}">
                      <a16:colId xmlns:a16="http://schemas.microsoft.com/office/drawing/2014/main" val="2304875207"/>
                    </a:ext>
                  </a:extLst>
                </a:gridCol>
              </a:tblGrid>
              <a:tr h="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TASSE AEROPORTUALI</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€ 100</a:t>
                      </a:r>
                    </a:p>
                  </a:txBody>
                  <a:tcPr/>
                </a:tc>
                <a:extLst>
                  <a:ext uri="{0D108BD9-81ED-4DB2-BD59-A6C34878D82A}">
                    <a16:rowId xmlns:a16="http://schemas.microsoft.com/office/drawing/2014/main" val="1325600759"/>
                  </a:ext>
                </a:extLst>
              </a:tr>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SPESE APERTURA PRATICA </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€ 190 </a:t>
                      </a:r>
                    </a:p>
                  </a:txBody>
                  <a:tcPr/>
                </a:tc>
                <a:extLst>
                  <a:ext uri="{0D108BD9-81ED-4DB2-BD59-A6C34878D82A}">
                    <a16:rowId xmlns:a16="http://schemas.microsoft.com/office/drawing/2014/main" val="3200707548"/>
                  </a:ext>
                </a:extLst>
              </a:tr>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POLIZZA AMICA</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€ 70</a:t>
                      </a:r>
                    </a:p>
                  </a:txBody>
                  <a:tcPr/>
                </a:tc>
                <a:extLst>
                  <a:ext uri="{0D108BD9-81ED-4DB2-BD59-A6C34878D82A}">
                    <a16:rowId xmlns:a16="http://schemas.microsoft.com/office/drawing/2014/main" val="2964616596"/>
                  </a:ext>
                </a:extLst>
              </a:tr>
            </a:tbl>
          </a:graphicData>
        </a:graphic>
      </p:graphicFrame>
      <p:graphicFrame>
        <p:nvGraphicFramePr>
          <p:cNvPr id="6" name="Segnaposto contenuto 5">
            <a:extLst>
              <a:ext uri="{FF2B5EF4-FFF2-40B4-BE49-F238E27FC236}">
                <a16:creationId xmlns:a16="http://schemas.microsoft.com/office/drawing/2014/main" id="{2743FBB5-C912-FEF5-ED71-8F494C42AE4A}"/>
              </a:ext>
            </a:extLst>
          </p:cNvPr>
          <p:cNvGraphicFramePr>
            <a:graphicFrameLocks noGrp="1"/>
          </p:cNvGraphicFramePr>
          <p:nvPr>
            <p:ph idx="1"/>
            <p:extLst>
              <p:ext uri="{D42A27DB-BD31-4B8C-83A1-F6EECF244321}">
                <p14:modId xmlns:p14="http://schemas.microsoft.com/office/powerpoint/2010/main" val="1692301646"/>
              </p:ext>
            </p:extLst>
          </p:nvPr>
        </p:nvGraphicFramePr>
        <p:xfrm>
          <a:off x="4965112" y="2499135"/>
          <a:ext cx="5406820" cy="370840"/>
        </p:xfrm>
        <a:graphic>
          <a:graphicData uri="http://schemas.openxmlformats.org/drawingml/2006/table">
            <a:tbl>
              <a:tblPr firstRow="1" bandRow="1">
                <a:tableStyleId>{5940675A-B579-460E-94D1-54222C63F5DA}</a:tableStyleId>
              </a:tblPr>
              <a:tblGrid>
                <a:gridCol w="3788951">
                  <a:extLst>
                    <a:ext uri="{9D8B030D-6E8A-4147-A177-3AD203B41FA5}">
                      <a16:colId xmlns:a16="http://schemas.microsoft.com/office/drawing/2014/main" val="432961037"/>
                    </a:ext>
                  </a:extLst>
                </a:gridCol>
                <a:gridCol w="1617869">
                  <a:extLst>
                    <a:ext uri="{9D8B030D-6E8A-4147-A177-3AD203B41FA5}">
                      <a16:colId xmlns:a16="http://schemas.microsoft.com/office/drawing/2014/main" val="2306249305"/>
                    </a:ext>
                  </a:extLst>
                </a:gridCol>
              </a:tblGrid>
              <a:tr h="370840">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PACCHETTO 14 NOTTI</a:t>
                      </a:r>
                    </a:p>
                  </a:txBody>
                  <a:tcPr/>
                </a:tc>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€ 2.995</a:t>
                      </a:r>
                    </a:p>
                  </a:txBody>
                  <a:tcPr/>
                </a:tc>
                <a:extLst>
                  <a:ext uri="{0D108BD9-81ED-4DB2-BD59-A6C34878D82A}">
                    <a16:rowId xmlns:a16="http://schemas.microsoft.com/office/drawing/2014/main" val="3430943664"/>
                  </a:ext>
                </a:extLst>
              </a:tr>
            </a:tbl>
          </a:graphicData>
        </a:graphic>
      </p:graphicFrame>
      <p:graphicFrame>
        <p:nvGraphicFramePr>
          <p:cNvPr id="8" name="Tabella 7">
            <a:extLst>
              <a:ext uri="{FF2B5EF4-FFF2-40B4-BE49-F238E27FC236}">
                <a16:creationId xmlns:a16="http://schemas.microsoft.com/office/drawing/2014/main" id="{59F48D27-4F51-EDDA-3283-6A7CE3048068}"/>
              </a:ext>
            </a:extLst>
          </p:cNvPr>
          <p:cNvGraphicFramePr>
            <a:graphicFrameLocks noGrp="1"/>
          </p:cNvGraphicFramePr>
          <p:nvPr>
            <p:extLst>
              <p:ext uri="{D42A27DB-BD31-4B8C-83A1-F6EECF244321}">
                <p14:modId xmlns:p14="http://schemas.microsoft.com/office/powerpoint/2010/main" val="658389219"/>
              </p:ext>
            </p:extLst>
          </p:nvPr>
        </p:nvGraphicFramePr>
        <p:xfrm>
          <a:off x="4965112" y="5445875"/>
          <a:ext cx="5435601" cy="741680"/>
        </p:xfrm>
        <a:graphic>
          <a:graphicData uri="http://schemas.openxmlformats.org/drawingml/2006/table">
            <a:tbl>
              <a:tblPr firstRow="1" bandRow="1">
                <a:tableStyleId>{5940675A-B579-460E-94D1-54222C63F5DA}</a:tableStyleId>
              </a:tblPr>
              <a:tblGrid>
                <a:gridCol w="3793614">
                  <a:extLst>
                    <a:ext uri="{9D8B030D-6E8A-4147-A177-3AD203B41FA5}">
                      <a16:colId xmlns:a16="http://schemas.microsoft.com/office/drawing/2014/main" val="2311784569"/>
                    </a:ext>
                  </a:extLst>
                </a:gridCol>
                <a:gridCol w="1641987">
                  <a:extLst>
                    <a:ext uri="{9D8B030D-6E8A-4147-A177-3AD203B41FA5}">
                      <a16:colId xmlns:a16="http://schemas.microsoft.com/office/drawing/2014/main" val="2353645352"/>
                    </a:ext>
                  </a:extLst>
                </a:gridCol>
              </a:tblGrid>
              <a:tr h="370840">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ASSICURAZIONE INTEGRATIVA</a:t>
                      </a:r>
                    </a:p>
                  </a:txBody>
                  <a:tcPr/>
                </a:tc>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€ 120</a:t>
                      </a:r>
                    </a:p>
                  </a:txBody>
                  <a:tcPr/>
                </a:tc>
                <a:extLst>
                  <a:ext uri="{0D108BD9-81ED-4DB2-BD59-A6C34878D82A}">
                    <a16:rowId xmlns:a16="http://schemas.microsoft.com/office/drawing/2014/main" val="37687104"/>
                  </a:ext>
                </a:extLst>
              </a:tr>
              <a:tr h="370840">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TRINITY GESE EXAM</a:t>
                      </a:r>
                    </a:p>
                  </a:txBody>
                  <a:tcPr/>
                </a:tc>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€ 140</a:t>
                      </a:r>
                    </a:p>
                  </a:txBody>
                  <a:tcPr/>
                </a:tc>
                <a:extLst>
                  <a:ext uri="{0D108BD9-81ED-4DB2-BD59-A6C34878D82A}">
                    <a16:rowId xmlns:a16="http://schemas.microsoft.com/office/drawing/2014/main" val="1957210055"/>
                  </a:ext>
                </a:extLst>
              </a:tr>
            </a:tbl>
          </a:graphicData>
        </a:graphic>
      </p:graphicFrame>
      <p:pic>
        <p:nvPicPr>
          <p:cNvPr id="3" name="Picture 2" descr="NOTTINGHAM 0100">
            <a:extLst>
              <a:ext uri="{FF2B5EF4-FFF2-40B4-BE49-F238E27FC236}">
                <a16:creationId xmlns:a16="http://schemas.microsoft.com/office/drawing/2014/main" id="{4D7E8965-18D6-FD21-173A-C6E38329C9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843" y="2684555"/>
            <a:ext cx="4323462" cy="29399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46231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B7D4F-6591-0EB9-F931-3BDDD908DE4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91CBDE7-C33A-9B85-623E-9577E45D492C}"/>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COME ISCRIVERSI</a:t>
            </a:r>
          </a:p>
        </p:txBody>
      </p:sp>
      <p:sp>
        <p:nvSpPr>
          <p:cNvPr id="3" name="Segnaposto testo 2">
            <a:extLst>
              <a:ext uri="{FF2B5EF4-FFF2-40B4-BE49-F238E27FC236}">
                <a16:creationId xmlns:a16="http://schemas.microsoft.com/office/drawing/2014/main" id="{8820F6D7-52E5-EA94-581A-0F3C4F060112}"/>
              </a:ext>
            </a:extLst>
          </p:cNvPr>
          <p:cNvSpPr>
            <a:spLocks noGrp="1"/>
          </p:cNvSpPr>
          <p:nvPr>
            <p:ph idx="1"/>
          </p:nvPr>
        </p:nvSpPr>
        <p:spPr>
          <a:xfrm>
            <a:off x="4395018" y="1966452"/>
            <a:ext cx="7344698" cy="4080388"/>
          </a:xfrm>
        </p:spPr>
        <p:txBody>
          <a:bodyPr>
            <a:normAutofit/>
          </a:bodyPr>
          <a:lstStyle/>
          <a:p>
            <a:pPr marL="0" indent="0" algn="ctr">
              <a:buNone/>
            </a:pPr>
            <a:r>
              <a:rPr lang="it-IT" sz="2800" b="1" dirty="0">
                <a:latin typeface="Calibri Light" panose="020F0302020204030204" pitchFamily="34" charset="0"/>
                <a:ea typeface="Calibri Light" panose="020F0302020204030204" pitchFamily="34" charset="0"/>
                <a:cs typeface="Calibri Light" panose="020F0302020204030204" pitchFamily="34" charset="0"/>
              </a:rPr>
              <a:t>ISCRIVITI SUBITO</a:t>
            </a:r>
          </a:p>
          <a:p>
            <a:pPr marL="0" indent="0" algn="ctr">
              <a:buNone/>
            </a:pPr>
            <a:endParaRPr lang="it-IT" sz="2800" b="1" dirty="0">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 Compila con precisione e in tutte le sue parti la Domanda d’Iscrizione online, che troverai nel nostro sito </a:t>
            </a:r>
            <a:r>
              <a:rPr lang="it-IT" sz="2000" dirty="0">
                <a:latin typeface="Calibri Light" panose="020F0302020204030204" pitchFamily="34" charset="0"/>
                <a:ea typeface="Calibri Light" panose="020F0302020204030204" pitchFamily="34" charset="0"/>
                <a:cs typeface="Calibri Light" panose="020F0302020204030204" pitchFamily="34" charset="0"/>
                <a:hlinkClick r:id="rId2"/>
              </a:rPr>
              <a:t>www.lastrolabio.it</a:t>
            </a:r>
            <a:r>
              <a:rPr lang="it-IT" sz="2000" dirty="0">
                <a:latin typeface="Calibri Light" panose="020F0302020204030204" pitchFamily="34" charset="0"/>
                <a:ea typeface="Calibri Light" panose="020F0302020204030204" pitchFamily="34" charset="0"/>
                <a:cs typeface="Calibri Light" panose="020F0302020204030204" pitchFamily="34" charset="0"/>
              </a:rPr>
              <a:t>, cliccando nella home page la sezione “PRENOTA”. </a:t>
            </a: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 Per finalizzare l’iscrizione di una Vacanza Studio, versa il relativo acconto, al quale dovrai sommare gli importi degli eventuali Supplementi Facoltativi richiesti in fase di prenotazione. </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050" name="Picture 2" descr="vacanza studio eastbourne (7)">
            <a:extLst>
              <a:ext uri="{FF2B5EF4-FFF2-40B4-BE49-F238E27FC236}">
                <a16:creationId xmlns:a16="http://schemas.microsoft.com/office/drawing/2014/main" id="{0E0BEBA0-FDF8-85A3-5198-B6EAF69587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952" y="2997917"/>
            <a:ext cx="4034913" cy="2622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1210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ED935-E9E3-CAB5-5D37-44AE360DFF9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E8BA036-BBF2-D9A9-6D5E-230E3B5D4C61}"/>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OFFERTE SPECIALI</a:t>
            </a:r>
          </a:p>
        </p:txBody>
      </p:sp>
      <p:sp>
        <p:nvSpPr>
          <p:cNvPr id="3" name="Segnaposto testo 2">
            <a:extLst>
              <a:ext uri="{FF2B5EF4-FFF2-40B4-BE49-F238E27FC236}">
                <a16:creationId xmlns:a16="http://schemas.microsoft.com/office/drawing/2014/main" id="{F26BBBF3-8701-39E8-4FE9-FC30E19E5DBB}"/>
              </a:ext>
            </a:extLst>
          </p:cNvPr>
          <p:cNvSpPr>
            <a:spLocks noGrp="1"/>
          </p:cNvSpPr>
          <p:nvPr>
            <p:ph idx="1"/>
          </p:nvPr>
        </p:nvSpPr>
        <p:spPr>
          <a:xfrm>
            <a:off x="6685936" y="1645305"/>
            <a:ext cx="4667864" cy="4357415"/>
          </a:xfrm>
        </p:spPr>
        <p:txBody>
          <a:bodyPr>
            <a:normAutofit fontScale="62500" lnSpcReduction="20000"/>
          </a:bodyPr>
          <a:lstStyle/>
          <a:p>
            <a:pPr marL="0" indent="0" algn="ctr">
              <a:buNone/>
            </a:pPr>
            <a:r>
              <a:rPr lang="it-IT" sz="3200" u="sng" dirty="0">
                <a:latin typeface="Calibri Light" panose="020F0302020204030204" pitchFamily="34" charset="0"/>
                <a:ea typeface="Calibri Light" panose="020F0302020204030204" pitchFamily="34" charset="0"/>
                <a:cs typeface="Calibri Light" panose="020F0302020204030204" pitchFamily="34" charset="0"/>
              </a:rPr>
              <a:t>Per prenotazioni entro il 28 febbraio 2025 risparmio complessivo di € 280 di cui:</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€ 60 </a:t>
            </a:r>
            <a:r>
              <a:rPr lang="it-IT" sz="28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28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€ 70 </a:t>
            </a:r>
            <a:r>
              <a:rPr lang="it-IT" sz="2800" dirty="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28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4" name="Segnaposto testo 2">
            <a:extLst>
              <a:ext uri="{FF2B5EF4-FFF2-40B4-BE49-F238E27FC236}">
                <a16:creationId xmlns:a16="http://schemas.microsoft.com/office/drawing/2014/main" id="{2C543B7E-A4FD-723D-5DA0-82A89DAFA4A9}"/>
              </a:ext>
            </a:extLst>
          </p:cNvPr>
          <p:cNvSpPr txBox="1">
            <a:spLocks/>
          </p:cNvSpPr>
          <p:nvPr/>
        </p:nvSpPr>
        <p:spPr>
          <a:xfrm>
            <a:off x="838200" y="1556815"/>
            <a:ext cx="4667864" cy="5176685"/>
          </a:xfrm>
          <a:prstGeom prst="rect">
            <a:avLst/>
          </a:prstGeom>
        </p:spPr>
        <p:txBody>
          <a:bodyPr vert="horz" lIns="91440" tIns="45720" rIns="91440" bIns="45720" rtlCol="0" anchor="ctr">
            <a:normAutofit fontScale="55000" lnSpcReduction="20000"/>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Font typeface="Wingdings 2" panose="05020102010507070707" pitchFamily="18" charset="2"/>
              <a:buNone/>
            </a:pPr>
            <a:r>
              <a:rPr lang="it-IT" sz="3600" u="sng" dirty="0">
                <a:latin typeface="Calibri Light" panose="020F0302020204030204" pitchFamily="34" charset="0"/>
                <a:ea typeface="Calibri Light" panose="020F0302020204030204" pitchFamily="34" charset="0"/>
                <a:cs typeface="Calibri Light" panose="020F0302020204030204" pitchFamily="34" charset="0"/>
              </a:rPr>
              <a:t>Per prenotazioni entro il 15 dicembre 2024 risparmio complessivo di € 630 di cui:</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€ 200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NO RISK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€ 150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Prezzi Bloccati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€ 60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€ 70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 </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0393274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Rectangle 10"/>
          <p:cNvSpPr/>
          <p:nvPr/>
        </p:nvSpPr>
        <p:spPr>
          <a:xfrm>
            <a:off x="0" y="0"/>
            <a:ext cx="5614877" cy="6858000"/>
          </a:xfrm>
          <a:prstGeom prst="rect">
            <a:avLst/>
          </a:prstGeom>
          <a:gradFill>
            <a:gsLst>
              <a:gs pos="0">
                <a:schemeClr val="accent1">
                  <a:alpha val="82000"/>
                </a:schemeClr>
              </a:gs>
              <a:gs pos="25000">
                <a:schemeClr val="accent1">
                  <a:alpha val="60000"/>
                </a:schemeClr>
              </a:gs>
              <a:gs pos="94000">
                <a:srgbClr val="AFABAB"/>
              </a:gs>
              <a:gs pos="100000">
                <a:srgbClr val="AFABAB"/>
              </a:gs>
            </a:gsLst>
            <a:lin ang="4200000"/>
          </a:gradFill>
          <a:ln w="12700">
            <a:miter lim="400000"/>
          </a:ln>
        </p:spPr>
        <p:txBody>
          <a:bodyPr lIns="45719" rIns="45719" anchor="ctr"/>
          <a:lstStyle/>
          <a:p>
            <a:pPr algn="ctr">
              <a:defRPr>
                <a:solidFill>
                  <a:srgbClr val="FFFFFF"/>
                </a:solidFill>
              </a:defRPr>
            </a:pPr>
            <a:endParaRPr/>
          </a:p>
        </p:txBody>
      </p:sp>
      <p:pic>
        <p:nvPicPr>
          <p:cNvPr id="235" name="Picture 12" descr="Picture 12"/>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236" name="Freeform 62"/>
          <p:cNvSpPr/>
          <p:nvPr/>
        </p:nvSpPr>
        <p:spPr>
          <a:xfrm>
            <a:off x="-1" y="738618"/>
            <a:ext cx="5000440" cy="5400964"/>
          </a:xfrm>
          <a:custGeom>
            <a:avLst/>
            <a:gdLst/>
            <a:ahLst/>
            <a:cxnLst>
              <a:cxn ang="0">
                <a:pos x="wd2" y="hd2"/>
              </a:cxn>
              <a:cxn ang="5400000">
                <a:pos x="wd2" y="hd2"/>
              </a:cxn>
              <a:cxn ang="10800000">
                <a:pos x="wd2" y="hd2"/>
              </a:cxn>
              <a:cxn ang="16200000">
                <a:pos x="wd2" y="hd2"/>
              </a:cxn>
            </a:cxnLst>
            <a:rect l="0" t="0" r="r" b="b"/>
            <a:pathLst>
              <a:path w="21600" h="21600" extrusionOk="0">
                <a:moveTo>
                  <a:pt x="9935" y="0"/>
                </a:moveTo>
                <a:cubicBezTo>
                  <a:pt x="16377" y="0"/>
                  <a:pt x="21600" y="4835"/>
                  <a:pt x="21600" y="10800"/>
                </a:cubicBezTo>
                <a:cubicBezTo>
                  <a:pt x="21600" y="16765"/>
                  <a:pt x="16377" y="21600"/>
                  <a:pt x="9935" y="21600"/>
                </a:cubicBezTo>
                <a:cubicBezTo>
                  <a:pt x="5908" y="21600"/>
                  <a:pt x="2358" y="19711"/>
                  <a:pt x="262" y="16838"/>
                </a:cubicBezTo>
                <a:lnTo>
                  <a:pt x="0" y="16439"/>
                </a:lnTo>
                <a:lnTo>
                  <a:pt x="0" y="5161"/>
                </a:lnTo>
                <a:lnTo>
                  <a:pt x="262" y="4762"/>
                </a:lnTo>
                <a:cubicBezTo>
                  <a:pt x="2358" y="1889"/>
                  <a:pt x="5908" y="0"/>
                  <a:pt x="9935" y="0"/>
                </a:cubicBezTo>
                <a:close/>
              </a:path>
            </a:pathLst>
          </a:custGeom>
          <a:solidFill>
            <a:srgbClr val="FFFFFF"/>
          </a:solidFill>
          <a:ln w="12700">
            <a:miter lim="400000"/>
          </a:ln>
        </p:spPr>
        <p:txBody>
          <a:bodyPr lIns="45719" rIns="45719" anchor="ctr"/>
          <a:lstStyle/>
          <a:p>
            <a:pPr algn="ctr">
              <a:defRPr>
                <a:solidFill>
                  <a:srgbClr val="FFFFFF"/>
                </a:solidFill>
              </a:defRPr>
            </a:pPr>
            <a:endParaRPr/>
          </a:p>
        </p:txBody>
      </p:sp>
      <p:sp>
        <p:nvSpPr>
          <p:cNvPr id="237" name="CasellaDiTesto 6"/>
          <p:cNvSpPr txBox="1"/>
          <p:nvPr/>
        </p:nvSpPr>
        <p:spPr>
          <a:xfrm>
            <a:off x="6141718" y="1466284"/>
            <a:ext cx="5057224" cy="38234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gn="ctr">
              <a:defRPr sz="7200" b="1">
                <a:solidFill>
                  <a:srgbClr val="00B050"/>
                </a:solidFill>
                <a:latin typeface="+mn-lt"/>
                <a:ea typeface="+mn-ea"/>
                <a:cs typeface="+mn-cs"/>
                <a:sym typeface="Helvetica"/>
              </a:defRPr>
            </a:lvl1pPr>
          </a:lstStyle>
          <a:p>
            <a:r>
              <a:rPr dirty="0">
                <a:solidFill>
                  <a:schemeClr val="accent2"/>
                </a:solidFill>
                <a:latin typeface="Calibri" panose="020F0502020204030204" pitchFamily="34" charset="0"/>
                <a:ea typeface="Calibri" panose="020F0502020204030204" pitchFamily="34" charset="0"/>
                <a:cs typeface="Calibri" panose="020F0502020204030204" pitchFamily="34" charset="0"/>
              </a:rPr>
              <a:t>BUON VIAGGIO!</a:t>
            </a:r>
          </a:p>
        </p:txBody>
      </p:sp>
      <p:pic>
        <p:nvPicPr>
          <p:cNvPr id="239" name="Immagine 5" descr="Immagine 5"/>
          <p:cNvPicPr>
            <a:picLocks noChangeAspect="1"/>
          </p:cNvPicPr>
          <p:nvPr/>
        </p:nvPicPr>
        <p:blipFill>
          <a:blip r:embed="rId3"/>
          <a:srcRect l="21442" t="7013" r="6924"/>
          <a:stretch>
            <a:fillRect/>
          </a:stretch>
        </p:blipFill>
        <p:spPr>
          <a:xfrm flipH="1">
            <a:off x="9857" y="853625"/>
            <a:ext cx="4943125" cy="5150528"/>
          </a:xfrm>
          <a:custGeom>
            <a:avLst/>
            <a:gdLst/>
            <a:ahLst/>
            <a:cxnLst>
              <a:cxn ang="0">
                <a:pos x="wd2" y="hd2"/>
              </a:cxn>
              <a:cxn ang="5400000">
                <a:pos x="wd2" y="hd2"/>
              </a:cxn>
              <a:cxn ang="10800000">
                <a:pos x="wd2" y="hd2"/>
              </a:cxn>
              <a:cxn ang="16200000">
                <a:pos x="wd2" y="hd2"/>
              </a:cxn>
            </a:cxnLst>
            <a:rect l="0" t="0" r="r" b="b"/>
            <a:pathLst>
              <a:path w="20161" h="20248" extrusionOk="0">
                <a:moveTo>
                  <a:pt x="10961" y="4"/>
                </a:moveTo>
                <a:cubicBezTo>
                  <a:pt x="7720" y="81"/>
                  <a:pt x="4541" y="1413"/>
                  <a:pt x="2388" y="3890"/>
                </a:cubicBezTo>
                <a:cubicBezTo>
                  <a:pt x="-1439" y="8295"/>
                  <a:pt x="-573" y="14657"/>
                  <a:pt x="4322" y="18101"/>
                </a:cubicBezTo>
                <a:cubicBezTo>
                  <a:pt x="9218" y="21544"/>
                  <a:pt x="16289" y="20764"/>
                  <a:pt x="20116" y="16359"/>
                </a:cubicBezTo>
                <a:lnTo>
                  <a:pt x="20161" y="3940"/>
                </a:lnTo>
                <a:cubicBezTo>
                  <a:pt x="19587" y="3271"/>
                  <a:pt x="18922" y="2670"/>
                  <a:pt x="18181" y="2149"/>
                </a:cubicBezTo>
                <a:cubicBezTo>
                  <a:pt x="16040" y="643"/>
                  <a:pt x="13481" y="-56"/>
                  <a:pt x="10961" y="4"/>
                </a:cubicBezTo>
                <a:close/>
              </a:path>
            </a:pathLst>
          </a:custGeom>
          <a:ln w="12700">
            <a:miter lim="400000"/>
          </a:ln>
        </p:spPr>
      </p:pic>
      <p:pic>
        <p:nvPicPr>
          <p:cNvPr id="10" name="Immagine 9">
            <a:extLst>
              <a:ext uri="{FF2B5EF4-FFF2-40B4-BE49-F238E27FC236}">
                <a16:creationId xmlns:a16="http://schemas.microsoft.com/office/drawing/2014/main" id="{A5CE2461-0608-4724-A3FC-6E158B8CC67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11336" y="210497"/>
            <a:ext cx="4237181" cy="1660975"/>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A3A5C0-0C5A-2036-4CF2-FECF5633B883}"/>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LEGACY SELECTION</a:t>
            </a:r>
          </a:p>
        </p:txBody>
      </p:sp>
      <p:sp>
        <p:nvSpPr>
          <p:cNvPr id="3" name="Segnaposto testo 2">
            <a:extLst>
              <a:ext uri="{FF2B5EF4-FFF2-40B4-BE49-F238E27FC236}">
                <a16:creationId xmlns:a16="http://schemas.microsoft.com/office/drawing/2014/main" id="{52C0346C-90D5-FA15-A87B-1FDE189C6499}"/>
              </a:ext>
            </a:extLst>
          </p:cNvPr>
          <p:cNvSpPr>
            <a:spLocks noGrp="1"/>
          </p:cNvSpPr>
          <p:nvPr>
            <p:ph idx="1"/>
          </p:nvPr>
        </p:nvSpPr>
        <p:spPr>
          <a:xfrm>
            <a:off x="4296696" y="1966451"/>
            <a:ext cx="7440562" cy="4357415"/>
          </a:xfrm>
        </p:spPr>
        <p:txBody>
          <a:bodyPr>
            <a:normAutofit fontScale="92500" lnSpcReduction="20000"/>
          </a:bodyPr>
          <a:lstStyle/>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I centri della </a:t>
            </a:r>
            <a:r>
              <a:rPr lang="it-IT" sz="2000" b="1" dirty="0">
                <a:latin typeface="Calibri Light" panose="020F0302020204030204" pitchFamily="34" charset="0"/>
                <a:ea typeface="Calibri Light" panose="020F0302020204030204" pitchFamily="34" charset="0"/>
                <a:cs typeface="Calibri Light" panose="020F0302020204030204" pitchFamily="34" charset="0"/>
              </a:rPr>
              <a:t>LEGACY SELECTION </a:t>
            </a:r>
            <a:r>
              <a:rPr lang="it-IT" sz="2000" dirty="0">
                <a:latin typeface="Calibri Light" panose="020F0302020204030204" pitchFamily="34" charset="0"/>
                <a:ea typeface="Calibri Light" panose="020F0302020204030204" pitchFamily="34" charset="0"/>
                <a:cs typeface="Calibri Light" panose="020F0302020204030204" pitchFamily="34" charset="0"/>
              </a:rPr>
              <a:t>sono a gestione diretta ed esclusiva L’astrolabio. </a:t>
            </a:r>
          </a:p>
          <a:p>
            <a:pPr marL="0" indent="0" algn="l">
              <a:buNone/>
            </a:pPr>
            <a:r>
              <a:rPr lang="it-IT" sz="2000" u="sng" dirty="0">
                <a:latin typeface="Calibri Light" panose="020F0302020204030204" pitchFamily="34" charset="0"/>
                <a:ea typeface="Calibri Light" panose="020F0302020204030204" pitchFamily="34" charset="0"/>
                <a:cs typeface="Calibri Light" panose="020F0302020204030204" pitchFamily="34" charset="0"/>
              </a:rPr>
              <a:t>Si contraddistinguono per i seguenti fattori</a:t>
            </a:r>
            <a:r>
              <a:rPr lang="it-IT" sz="2000" dirty="0">
                <a:latin typeface="Calibri Light" panose="020F0302020204030204" pitchFamily="34" charset="0"/>
                <a:ea typeface="Calibri Light" panose="020F0302020204030204" pitchFamily="34" charset="0"/>
                <a:cs typeface="Calibri Light" panose="020F0302020204030204" pitchFamily="34" charset="0"/>
              </a:rPr>
              <a:t>: </a:t>
            </a:r>
          </a:p>
          <a:p>
            <a:pPr algn="l"/>
            <a:r>
              <a:rPr lang="it-IT" sz="2000" dirty="0">
                <a:latin typeface="Calibri Light" panose="020F0302020204030204" pitchFamily="34" charset="0"/>
                <a:ea typeface="Calibri Light" panose="020F0302020204030204" pitchFamily="34" charset="0"/>
                <a:cs typeface="Calibri Light" panose="020F0302020204030204" pitchFamily="34" charset="0"/>
              </a:rPr>
              <a:t>Menù e sistemazioni della massima qualità rispetto alla media degli altri colleges </a:t>
            </a:r>
          </a:p>
          <a:p>
            <a:pPr algn="l"/>
            <a:r>
              <a:rPr lang="it-IT" sz="2000" dirty="0">
                <a:latin typeface="Calibri Light" panose="020F0302020204030204" pitchFamily="34" charset="0"/>
                <a:ea typeface="Calibri Light" panose="020F0302020204030204" pitchFamily="34" charset="0"/>
                <a:cs typeface="Calibri Light" panose="020F0302020204030204" pitchFamily="34" charset="0"/>
              </a:rPr>
              <a:t>Programmi didattici evoluti </a:t>
            </a:r>
          </a:p>
          <a:p>
            <a:pPr algn="l"/>
            <a:r>
              <a:rPr lang="it-IT" sz="2000" dirty="0">
                <a:latin typeface="Calibri Light" panose="020F0302020204030204" pitchFamily="34" charset="0"/>
                <a:ea typeface="Calibri Light" panose="020F0302020204030204" pitchFamily="34" charset="0"/>
                <a:cs typeface="Calibri Light" panose="020F0302020204030204" pitchFamily="34" charset="0"/>
              </a:rPr>
              <a:t>Esperienza di internazionalità con la collaborazione di consolidati Partners inglesi </a:t>
            </a:r>
          </a:p>
          <a:p>
            <a:pPr algn="l"/>
            <a:r>
              <a:rPr lang="it-IT" sz="2000" dirty="0">
                <a:latin typeface="Calibri Light" panose="020F0302020204030204" pitchFamily="34" charset="0"/>
                <a:ea typeface="Calibri Light" panose="020F0302020204030204" pitchFamily="34" charset="0"/>
                <a:cs typeface="Calibri Light" panose="020F0302020204030204" pitchFamily="34" charset="0"/>
              </a:rPr>
              <a:t>Presenza in loco di un </a:t>
            </a:r>
            <a:r>
              <a:rPr lang="it-IT" sz="2000" dirty="0" err="1">
                <a:latin typeface="Calibri Light" panose="020F0302020204030204" pitchFamily="34" charset="0"/>
                <a:ea typeface="Calibri Light" panose="020F0302020204030204" pitchFamily="34" charset="0"/>
                <a:cs typeface="Calibri Light" panose="020F0302020204030204" pitchFamily="34" charset="0"/>
              </a:rPr>
              <a:t>Italian</a:t>
            </a:r>
            <a:r>
              <a:rPr lang="it-IT" sz="2000" dirty="0">
                <a:latin typeface="Calibri Light" panose="020F0302020204030204" pitchFamily="34" charset="0"/>
                <a:ea typeface="Calibri Light" panose="020F0302020204030204" pitchFamily="34" charset="0"/>
                <a:cs typeface="Calibri Light" panose="020F0302020204030204" pitchFamily="34" charset="0"/>
              </a:rPr>
              <a:t> Coordinator de </a:t>
            </a:r>
            <a:r>
              <a:rPr lang="it-IT" sz="2000" b="1" dirty="0">
                <a:latin typeface="Calibri Light" panose="020F0302020204030204" pitchFamily="34" charset="0"/>
                <a:ea typeface="Calibri Light" panose="020F0302020204030204" pitchFamily="34" charset="0"/>
                <a:cs typeface="Calibri Light" panose="020F0302020204030204" pitchFamily="34" charset="0"/>
              </a:rPr>
              <a:t>L’astrolabio</a:t>
            </a:r>
            <a:r>
              <a:rPr lang="it-IT" sz="2000" dirty="0">
                <a:latin typeface="Calibri Light" panose="020F0302020204030204" pitchFamily="34" charset="0"/>
                <a:ea typeface="Calibri Light" panose="020F0302020204030204" pitchFamily="34" charset="0"/>
                <a:cs typeface="Calibri Light" panose="020F0302020204030204" pitchFamily="34" charset="0"/>
              </a:rPr>
              <a:t>, durante l’intera stagione. </a:t>
            </a:r>
          </a:p>
          <a:p>
            <a:pPr algn="l"/>
            <a:endParaRPr lang="it-IT" sz="2000" dirty="0">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Tutti i centri della Legacy </a:t>
            </a:r>
            <a:r>
              <a:rPr lang="it-IT" sz="2000" dirty="0" err="1">
                <a:latin typeface="Calibri Light" panose="020F0302020204030204" pitchFamily="34" charset="0"/>
                <a:ea typeface="Calibri Light" panose="020F0302020204030204" pitchFamily="34" charset="0"/>
                <a:cs typeface="Calibri Light" panose="020F0302020204030204" pitchFamily="34" charset="0"/>
              </a:rPr>
              <a:t>Selection</a:t>
            </a:r>
            <a:r>
              <a:rPr lang="it-IT" sz="2000" dirty="0">
                <a:latin typeface="Calibri Light" panose="020F0302020204030204" pitchFamily="34" charset="0"/>
                <a:ea typeface="Calibri Light" panose="020F0302020204030204" pitchFamily="34" charset="0"/>
                <a:cs typeface="Calibri Light" panose="020F0302020204030204" pitchFamily="34" charset="0"/>
              </a:rPr>
              <a:t> prevedono 14 notti di soggiorno e Corsi di Studio riconosciuti dal British </a:t>
            </a:r>
            <a:r>
              <a:rPr lang="it-IT" sz="2000" dirty="0" err="1">
                <a:latin typeface="Calibri Light" panose="020F0302020204030204" pitchFamily="34" charset="0"/>
                <a:ea typeface="Calibri Light" panose="020F0302020204030204" pitchFamily="34" charset="0"/>
                <a:cs typeface="Calibri Light" panose="020F0302020204030204" pitchFamily="34" charset="0"/>
              </a:rPr>
              <a:t>Council</a:t>
            </a:r>
            <a:r>
              <a:rPr lang="it-IT" sz="2000" dirty="0">
                <a:latin typeface="Calibri Light" panose="020F0302020204030204" pitchFamily="34" charset="0"/>
                <a:ea typeface="Calibri Light" panose="020F0302020204030204" pitchFamily="34" charset="0"/>
                <a:cs typeface="Calibri Light" panose="020F0302020204030204" pitchFamily="34" charset="0"/>
              </a:rPr>
              <a:t>. </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1026" name="Picture 2" descr="vacanza studio londra egham (28)">
            <a:extLst>
              <a:ext uri="{FF2B5EF4-FFF2-40B4-BE49-F238E27FC236}">
                <a16:creationId xmlns:a16="http://schemas.microsoft.com/office/drawing/2014/main" id="{89DFE0DD-4963-8CC4-981C-96527E9452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729" y="1846678"/>
            <a:ext cx="3134032" cy="4477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09434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A3A5C0-0C5A-2036-4CF2-FECF5633B883}"/>
              </a:ext>
            </a:extLst>
          </p:cNvPr>
          <p:cNvSpPr>
            <a:spLocks noGrp="1"/>
          </p:cNvSpPr>
          <p:nvPr>
            <p:ph type="title"/>
          </p:nvPr>
        </p:nvSpPr>
        <p:spPr>
          <a:xfrm>
            <a:off x="838200" y="191490"/>
            <a:ext cx="10515600" cy="1325563"/>
          </a:xfrm>
        </p:spPr>
        <p:txBody>
          <a:bodyPr>
            <a:normAutofit/>
          </a:bodyPr>
          <a:lstStyle/>
          <a:p>
            <a:r>
              <a:rPr lang="it-IT" sz="5400" b="1" dirty="0">
                <a:latin typeface="Calibri" panose="020F0502020204030204" pitchFamily="34" charset="0"/>
                <a:ea typeface="Calibri" panose="020F0502020204030204" pitchFamily="34" charset="0"/>
                <a:cs typeface="Calibri" panose="020F0502020204030204" pitchFamily="34" charset="0"/>
              </a:rPr>
              <a:t>NOTTINGHAM UNIVERSITY 2025</a:t>
            </a:r>
          </a:p>
        </p:txBody>
      </p:sp>
      <p:sp>
        <p:nvSpPr>
          <p:cNvPr id="3" name="Segnaposto testo 2">
            <a:extLst>
              <a:ext uri="{FF2B5EF4-FFF2-40B4-BE49-F238E27FC236}">
                <a16:creationId xmlns:a16="http://schemas.microsoft.com/office/drawing/2014/main" id="{52C0346C-90D5-FA15-A87B-1FDE189C6499}"/>
              </a:ext>
            </a:extLst>
          </p:cNvPr>
          <p:cNvSpPr>
            <a:spLocks noGrp="1"/>
          </p:cNvSpPr>
          <p:nvPr>
            <p:ph idx="1"/>
          </p:nvPr>
        </p:nvSpPr>
        <p:spPr>
          <a:xfrm>
            <a:off x="6586317" y="1927122"/>
            <a:ext cx="4639664" cy="4357415"/>
          </a:xfrm>
        </p:spPr>
        <p:txBody>
          <a:bodyPr>
            <a:normAutofit/>
          </a:bodyPr>
          <a:lstStyle/>
          <a:p>
            <a:pPr algn="l"/>
            <a:r>
              <a:rPr lang="it-IT" sz="2000" b="1" i="0" dirty="0">
                <a:solidFill>
                  <a:srgbClr val="4A4E57"/>
                </a:solidFill>
                <a:effectLst/>
                <a:latin typeface="Calibri Light" panose="020F0302020204030204" pitchFamily="34" charset="0"/>
                <a:ea typeface="Microsoft JhengHei UI Light" panose="020B0304030504040204" pitchFamily="34" charset="-120"/>
                <a:hlinkClick r:id="rId2"/>
              </a:rPr>
              <a:t>Nottingham</a:t>
            </a:r>
            <a:r>
              <a:rPr lang="it-IT" sz="2000" b="0" i="0" dirty="0">
                <a:solidFill>
                  <a:srgbClr val="4A4E57"/>
                </a:solidFill>
                <a:effectLst/>
                <a:latin typeface="Calibri Light" panose="020F0302020204030204" pitchFamily="34" charset="0"/>
                <a:ea typeface="Microsoft JhengHei UI Light" panose="020B0304030504040204" pitchFamily="34" charset="-120"/>
              </a:rPr>
              <a:t> è una città antichissima la cui fama è legata all’impavido personaggio di Robin Hood e ai suoi chiassosi compagni della foresta di Sherwood.</a:t>
            </a:r>
          </a:p>
          <a:p>
            <a:pPr algn="l"/>
            <a:r>
              <a:rPr lang="it-IT" sz="2000" b="0" i="0" dirty="0">
                <a:solidFill>
                  <a:srgbClr val="4A4E57"/>
                </a:solidFill>
                <a:effectLst/>
                <a:latin typeface="Calibri Light" panose="020F0302020204030204" pitchFamily="34" charset="0"/>
                <a:ea typeface="Microsoft JhengHei UI Light" panose="020B0304030504040204" pitchFamily="34" charset="-120"/>
              </a:rPr>
              <a:t>La </a:t>
            </a:r>
            <a:r>
              <a:rPr lang="it-IT" sz="2000" dirty="0">
                <a:solidFill>
                  <a:srgbClr val="4A4E57"/>
                </a:solidFill>
                <a:latin typeface="Calibri Light" panose="020F0302020204030204" pitchFamily="34" charset="0"/>
                <a:ea typeface="Microsoft JhengHei UI Light" panose="020B0304030504040204" pitchFamily="34" charset="-120"/>
              </a:rPr>
              <a:t>città è </a:t>
            </a:r>
            <a:r>
              <a:rPr lang="it-IT" sz="2000" b="0" i="0" dirty="0">
                <a:solidFill>
                  <a:srgbClr val="4A4E57"/>
                </a:solidFill>
                <a:effectLst/>
                <a:latin typeface="Calibri Light" panose="020F0302020204030204" pitchFamily="34" charset="0"/>
                <a:ea typeface="Microsoft JhengHei UI Light" panose="020B0304030504040204" pitchFamily="34" charset="-120"/>
              </a:rPr>
              <a:t>sede di manifestazioni musicali, culturali, artistiche e sportive, che contribuiscono a renderla una meta sempre più ambita dai giovani studenti di tutto il mondo che frequentano la sua famosa </a:t>
            </a:r>
            <a:r>
              <a:rPr lang="it-IT" sz="2000" b="0" i="0" u="sng" dirty="0">
                <a:solidFill>
                  <a:srgbClr val="4A4E57"/>
                </a:solidFill>
                <a:effectLst/>
                <a:latin typeface="Calibri Light" panose="020F0302020204030204" pitchFamily="34" charset="0"/>
                <a:ea typeface="Microsoft JhengHei UI Light" panose="020B0304030504040204" pitchFamily="34" charset="-120"/>
              </a:rPr>
              <a:t>università.</a:t>
            </a:r>
          </a:p>
          <a:p>
            <a:pPr marL="0" indent="0">
              <a:buNone/>
            </a:pPr>
            <a:endParaRPr lang="it-IT" dirty="0"/>
          </a:p>
        </p:txBody>
      </p:sp>
      <p:pic>
        <p:nvPicPr>
          <p:cNvPr id="5" name="Picture 2" descr="Working in the UK - The University of Nottingham">
            <a:extLst>
              <a:ext uri="{FF2B5EF4-FFF2-40B4-BE49-F238E27FC236}">
                <a16:creationId xmlns:a16="http://schemas.microsoft.com/office/drawing/2014/main" id="{D1200753-6004-5F42-0ED5-E903AF5655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477" y="2423482"/>
            <a:ext cx="6109014" cy="3053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79084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62117" y="868371"/>
            <a:ext cx="3165987" cy="4204800"/>
          </a:xfrm>
        </p:spPr>
        <p:txBody>
          <a:bodyPr>
            <a:normAutofit lnSpcReduction="10000"/>
          </a:bodyPr>
          <a:lstStyle/>
          <a:p>
            <a:pPr marL="0" indent="0">
              <a:buNone/>
            </a:pPr>
            <a:r>
              <a:rPr lang="it-IT" sz="3200" u="sng" dirty="0">
                <a:latin typeface="Calibri" panose="020F0502020204030204" pitchFamily="34" charset="0"/>
                <a:ea typeface="Calibri" panose="020F0502020204030204" pitchFamily="34" charset="0"/>
                <a:cs typeface="Calibri" panose="020F0502020204030204" pitchFamily="34" charset="0"/>
              </a:rPr>
              <a:t>L’UNIVERSITÀ:</a:t>
            </a:r>
          </a:p>
          <a:p>
            <a:pPr marL="0" indent="0">
              <a:buNone/>
            </a:pPr>
            <a:endParaRPr lang="it-IT" sz="1800" u="sng" dirty="0">
              <a:latin typeface="Calibri" panose="020F0502020204030204" pitchFamily="34" charset="0"/>
              <a:ea typeface="Calibri" panose="020F0502020204030204" pitchFamily="34" charset="0"/>
              <a:cs typeface="Calibri" panose="020F0502020204030204" pitchFamily="34" charset="0"/>
            </a:endParaRPr>
          </a:p>
          <a:p>
            <a:r>
              <a:rPr lang="it-IT" b="0" i="0" dirty="0">
                <a:solidFill>
                  <a:srgbClr val="4A4E57"/>
                </a:solidFill>
                <a:effectLst/>
                <a:latin typeface="Calibri Light" panose="020F0302020204030204" pitchFamily="34" charset="0"/>
                <a:ea typeface="Microsoft JhengHei UI Light" panose="020B0304030504040204" pitchFamily="34" charset="-120"/>
              </a:rPr>
              <a:t>Il nostro college è collocato presso il </a:t>
            </a:r>
            <a:r>
              <a:rPr lang="it-IT" b="0" i="0" dirty="0">
                <a:solidFill>
                  <a:srgbClr val="4A4E57"/>
                </a:solidFill>
                <a:effectLst/>
                <a:latin typeface="Calibri Light" panose="020F0302020204030204" pitchFamily="34" charset="0"/>
                <a:ea typeface="Microsoft JhengHei UI Light" panose="020B0304030504040204" pitchFamily="34" charset="-120"/>
                <a:hlinkClick r:id="rId2"/>
              </a:rPr>
              <a:t>Jubilee Campus</a:t>
            </a:r>
            <a:r>
              <a:rPr lang="it-IT" b="0" i="0" dirty="0">
                <a:solidFill>
                  <a:srgbClr val="4A4E57"/>
                </a:solidFill>
                <a:effectLst/>
                <a:latin typeface="Calibri Light" panose="020F0302020204030204" pitchFamily="34" charset="0"/>
                <a:ea typeface="Microsoft JhengHei UI Light" panose="020B0304030504040204" pitchFamily="34" charset="-120"/>
              </a:rPr>
              <a:t>, all’interno della moderna </a:t>
            </a:r>
            <a:r>
              <a:rPr lang="it-IT" b="1" i="0" dirty="0">
                <a:solidFill>
                  <a:srgbClr val="4A4E57"/>
                </a:solidFill>
                <a:effectLst/>
                <a:latin typeface="Calibri Light" panose="020F0302020204030204" pitchFamily="34" charset="0"/>
                <a:ea typeface="Microsoft JhengHei UI Light" panose="020B0304030504040204" pitchFamily="34" charset="-120"/>
              </a:rPr>
              <a:t>Università di Nottingham</a:t>
            </a:r>
            <a:r>
              <a:rPr lang="it-IT" b="0" i="0" dirty="0">
                <a:solidFill>
                  <a:srgbClr val="4A4E57"/>
                </a:solidFill>
                <a:effectLst/>
                <a:latin typeface="Calibri Light" panose="020F0302020204030204" pitchFamily="34" charset="0"/>
                <a:ea typeface="Microsoft JhengHei UI Light" panose="020B0304030504040204" pitchFamily="34" charset="-120"/>
              </a:rPr>
              <a:t>, circondata da ampi spazi verdi, corsi d’acqua e da un grazioso laghetto in cui si riflette l’immagine della caratteristica e inconfondibile biblioteca.</a:t>
            </a:r>
          </a:p>
        </p:txBody>
      </p:sp>
      <p:pic>
        <p:nvPicPr>
          <p:cNvPr id="3" name="Immagine 2">
            <a:extLst>
              <a:ext uri="{FF2B5EF4-FFF2-40B4-BE49-F238E27FC236}">
                <a16:creationId xmlns:a16="http://schemas.microsoft.com/office/drawing/2014/main" id="{F390ED60-C5D9-39D6-3BB9-F6486C609950}"/>
              </a:ext>
            </a:extLst>
          </p:cNvPr>
          <p:cNvPicPr>
            <a:picLocks noChangeAspect="1"/>
          </p:cNvPicPr>
          <p:nvPr/>
        </p:nvPicPr>
        <p:blipFill>
          <a:blip r:embed="rId3"/>
          <a:stretch>
            <a:fillRect/>
          </a:stretch>
        </p:blipFill>
        <p:spPr>
          <a:xfrm>
            <a:off x="4281057" y="1726869"/>
            <a:ext cx="6607385" cy="2731675"/>
          </a:xfrm>
          <a:prstGeom prst="rect">
            <a:avLst/>
          </a:prstGeom>
        </p:spPr>
      </p:pic>
      <p:sp>
        <p:nvSpPr>
          <p:cNvPr id="8" name="Freccia a destra 7">
            <a:extLst>
              <a:ext uri="{FF2B5EF4-FFF2-40B4-BE49-F238E27FC236}">
                <a16:creationId xmlns:a16="http://schemas.microsoft.com/office/drawing/2014/main" id="{06BC9EAC-1337-466E-8E4C-46EB3D5151A9}"/>
              </a:ext>
            </a:extLst>
          </p:cNvPr>
          <p:cNvSpPr/>
          <p:nvPr/>
        </p:nvSpPr>
        <p:spPr>
          <a:xfrm rot="8383068">
            <a:off x="4858471" y="250626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Text Box 14"/>
          <p:cNvSpPr txBox="1"/>
          <p:nvPr/>
        </p:nvSpPr>
        <p:spPr>
          <a:xfrm>
            <a:off x="331585" y="496038"/>
            <a:ext cx="6245540" cy="13234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defRPr sz="3600" b="1">
                <a:solidFill>
                  <a:srgbClr val="009900"/>
                </a:solidFill>
                <a:latin typeface="Arial Narrow"/>
                <a:ea typeface="Arial Narrow"/>
                <a:cs typeface="Arial Narrow"/>
                <a:sym typeface="Arial Narrow"/>
              </a:defRPr>
            </a:pPr>
            <a:endParaRPr lang="it-IT" sz="2200" dirty="0">
              <a:solidFill>
                <a:srgbClr val="4A4E57"/>
              </a:solidFill>
              <a:latin typeface="Calibri Light" panose="020F0302020204030204" pitchFamily="34" charset="0"/>
              <a:ea typeface="Microsoft JhengHei UI Light" panose="020B0304030504040204" pitchFamily="34" charset="-120"/>
            </a:endParaRPr>
          </a:p>
          <a:p>
            <a:pPr defTabSz="457200">
              <a:defRPr sz="3600" b="1">
                <a:solidFill>
                  <a:srgbClr val="009900"/>
                </a:solidFill>
                <a:latin typeface="Arial Narrow"/>
                <a:ea typeface="Arial Narrow"/>
                <a:cs typeface="Arial Narrow"/>
                <a:sym typeface="Arial Narrow"/>
              </a:defRPr>
            </a:pPr>
            <a:r>
              <a:rPr lang="it-IT" sz="2800" b="1" kern="1200" dirty="0">
                <a:solidFill>
                  <a:srgbClr val="0070C0"/>
                </a:solidFill>
                <a:latin typeface="Calibri Light" panose="020F0302020204030204" pitchFamily="34" charset="0"/>
                <a:ea typeface="+mn-ea"/>
                <a:cs typeface="Calibri Light" panose="020F0302020204030204" pitchFamily="34" charset="0"/>
              </a:rPr>
              <a:t>						</a:t>
            </a:r>
          </a:p>
          <a:p>
            <a:pPr defTabSz="457200">
              <a:defRPr sz="3600" b="1">
                <a:solidFill>
                  <a:srgbClr val="009900"/>
                </a:solidFill>
                <a:latin typeface="Arial Narrow"/>
                <a:ea typeface="Arial Narrow"/>
                <a:cs typeface="Arial Narrow"/>
                <a:sym typeface="Arial Narrow"/>
              </a:defRPr>
            </a:pPr>
            <a:endParaRPr sz="3000" b="1" kern="1200" dirty="0">
              <a:solidFill>
                <a:srgbClr val="0070C0"/>
              </a:solidFill>
              <a:latin typeface="Cavolini" panose="03000502040302020204" pitchFamily="66" charset="0"/>
              <a:ea typeface="+mn-ea"/>
              <a:cs typeface="Cavolini" panose="03000502040302020204" pitchFamily="66" charset="0"/>
            </a:endParaRPr>
          </a:p>
        </p:txBody>
      </p:sp>
      <p:sp>
        <p:nvSpPr>
          <p:cNvPr id="4" name="Titolo 3">
            <a:extLst>
              <a:ext uri="{FF2B5EF4-FFF2-40B4-BE49-F238E27FC236}">
                <a16:creationId xmlns:a16="http://schemas.microsoft.com/office/drawing/2014/main" id="{4B53698A-0CD3-C634-FAED-351C3B6DDC68}"/>
              </a:ext>
            </a:extLst>
          </p:cNvPr>
          <p:cNvSpPr>
            <a:spLocks noGrp="1"/>
          </p:cNvSpPr>
          <p:nvPr>
            <p:ph type="title"/>
          </p:nvPr>
        </p:nvSpPr>
        <p:spPr/>
        <p:txBody>
          <a:bodyPr>
            <a:normAutofit/>
          </a:bodyPr>
          <a:lstStyle/>
          <a:p>
            <a:r>
              <a:rPr lang="it-IT" sz="100" dirty="0">
                <a:solidFill>
                  <a:schemeClr val="accent2"/>
                </a:solidFill>
              </a:rPr>
              <a:t>.</a:t>
            </a:r>
          </a:p>
        </p:txBody>
      </p:sp>
      <p:sp>
        <p:nvSpPr>
          <p:cNvPr id="5" name="Segnaposto contenuto 4">
            <a:extLst>
              <a:ext uri="{FF2B5EF4-FFF2-40B4-BE49-F238E27FC236}">
                <a16:creationId xmlns:a16="http://schemas.microsoft.com/office/drawing/2014/main" id="{8257BA7E-D798-1EA3-CDC0-6F9DECED0355}"/>
              </a:ext>
            </a:extLst>
          </p:cNvPr>
          <p:cNvSpPr>
            <a:spLocks noGrp="1"/>
          </p:cNvSpPr>
          <p:nvPr>
            <p:ph idx="1"/>
          </p:nvPr>
        </p:nvSpPr>
        <p:spPr>
          <a:xfrm>
            <a:off x="581192" y="496038"/>
            <a:ext cx="4454012" cy="4560735"/>
          </a:xfrm>
        </p:spPr>
        <p:txBody>
          <a:bodyPr>
            <a:normAutofit/>
          </a:bodyPr>
          <a:lstStyle/>
          <a:p>
            <a:r>
              <a:rPr lang="it-IT" sz="2400" b="1" dirty="0">
                <a:effectLst/>
                <a:latin typeface="Calibri Light" panose="020F0302020204030204" pitchFamily="34" charset="0"/>
                <a:ea typeface="Calibri Light" panose="020F0302020204030204" pitchFamily="34" charset="0"/>
                <a:cs typeface="Calibri Light" panose="020F0302020204030204" pitchFamily="34" charset="0"/>
              </a:rPr>
              <a:t>ETÀ:</a:t>
            </a:r>
            <a:br>
              <a:rPr lang="it-IT" sz="2400" b="1" dirty="0">
                <a:effectLst/>
                <a:latin typeface="Calibri Light" panose="020F0302020204030204" pitchFamily="34" charset="0"/>
                <a:ea typeface="Calibri Light" panose="020F0302020204030204" pitchFamily="34" charset="0"/>
                <a:cs typeface="Calibri Light" panose="020F0302020204030204" pitchFamily="34" charset="0"/>
              </a:rPr>
            </a:br>
            <a:r>
              <a:rPr lang="it-IT" dirty="0">
                <a:effectLst/>
                <a:latin typeface="Calibri Light" panose="020F0302020204030204" pitchFamily="34" charset="0"/>
                <a:ea typeface="Calibri Light" panose="020F0302020204030204" pitchFamily="34" charset="0"/>
                <a:cs typeface="Calibri Light" panose="020F0302020204030204" pitchFamily="34" charset="0"/>
              </a:rPr>
              <a:t>11 – 17 anni</a:t>
            </a: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SISTEMAZIONE:</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College</a:t>
            </a: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DATE DI PARTENZA:</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1 – 15 luglio 2025</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15 – 29 luglio 2025</a:t>
            </a:r>
            <a:endParaRPr lang="it-IT" sz="2400" dirty="0">
              <a:latin typeface="Calibri Light" panose="020F0302020204030204" pitchFamily="34" charset="0"/>
              <a:ea typeface="Calibri Light" panose="020F0302020204030204" pitchFamily="34" charset="0"/>
              <a:cs typeface="Calibri Light" panose="020F0302020204030204" pitchFamily="34" charset="0"/>
            </a:endParaRP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DURATA:</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15 giorni/14 notti</a:t>
            </a:r>
            <a:endParaRPr lang="it-IT" sz="2800" b="1"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6" name="Segnaposto testo 5">
            <a:extLst>
              <a:ext uri="{FF2B5EF4-FFF2-40B4-BE49-F238E27FC236}">
                <a16:creationId xmlns:a16="http://schemas.microsoft.com/office/drawing/2014/main" id="{C4CCD13F-CC71-18EB-DBED-101F9F818F2A}"/>
              </a:ext>
            </a:extLst>
          </p:cNvPr>
          <p:cNvSpPr>
            <a:spLocks noGrp="1"/>
          </p:cNvSpPr>
          <p:nvPr>
            <p:ph type="body" sz="half" idx="2"/>
          </p:nvPr>
        </p:nvSpPr>
        <p:spPr>
          <a:xfrm>
            <a:off x="5740824" y="5262296"/>
            <a:ext cx="3580158" cy="689515"/>
          </a:xfrm>
        </p:spPr>
        <p:txBody>
          <a:bodyPr>
            <a:normAutofit/>
          </a:bodyPr>
          <a:lstStyle/>
          <a:p>
            <a:r>
              <a:rPr lang="it-IT" sz="100" dirty="0">
                <a:solidFill>
                  <a:schemeClr val="accent2"/>
                </a:solidFill>
              </a:rPr>
              <a:t>.</a:t>
            </a:r>
          </a:p>
        </p:txBody>
      </p:sp>
      <p:pic>
        <p:nvPicPr>
          <p:cNvPr id="3" name="Immagine 2">
            <a:extLst>
              <a:ext uri="{FF2B5EF4-FFF2-40B4-BE49-F238E27FC236}">
                <a16:creationId xmlns:a16="http://schemas.microsoft.com/office/drawing/2014/main" id="{C5B9FAD8-D09A-9327-1CD9-4CBD2D8CFF7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0" y="676612"/>
            <a:ext cx="4181880" cy="4199585"/>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DD07556-D093-0907-B75A-68B05D2DDA59}"/>
              </a:ext>
            </a:extLst>
          </p:cNvPr>
          <p:cNvSpPr>
            <a:spLocks noGrp="1"/>
          </p:cNvSpPr>
          <p:nvPr>
            <p:ph idx="1"/>
          </p:nvPr>
        </p:nvSpPr>
        <p:spPr>
          <a:xfrm>
            <a:off x="707922" y="707923"/>
            <a:ext cx="4454013" cy="4166903"/>
          </a:xfrm>
        </p:spPr>
        <p:txBody>
          <a:bodyPr>
            <a:normAutofit fontScale="70000" lnSpcReduction="20000"/>
          </a:bodyPr>
          <a:lstStyle/>
          <a:p>
            <a:pPr marL="0" indent="0">
              <a:buNone/>
            </a:pPr>
            <a:r>
              <a:rPr lang="it-IT" sz="3800" u="sng" dirty="0">
                <a:latin typeface="Calibri" panose="020F0502020204030204" pitchFamily="34" charset="0"/>
                <a:ea typeface="Calibri" panose="020F0502020204030204" pitchFamily="34" charset="0"/>
                <a:cs typeface="Calibri" panose="020F0502020204030204" pitchFamily="34" charset="0"/>
              </a:rPr>
              <a:t>SISTEMAZIONE E TRATTAMENTO:</a:t>
            </a:r>
            <a:br>
              <a:rPr lang="it-IT" sz="3800" u="sng" dirty="0">
                <a:latin typeface="Calibri" panose="020F0502020204030204" pitchFamily="34" charset="0"/>
                <a:ea typeface="Calibri" panose="020F0502020204030204" pitchFamily="34" charset="0"/>
                <a:cs typeface="Calibri" panose="020F0502020204030204" pitchFamily="34" charset="0"/>
              </a:rPr>
            </a:br>
            <a:endParaRPr lang="it-IT" sz="3800" u="sng" dirty="0">
              <a:latin typeface="Calibri" panose="020F0502020204030204" pitchFamily="34" charset="0"/>
              <a:ea typeface="Calibri" panose="020F0502020204030204" pitchFamily="34" charset="0"/>
              <a:cs typeface="Calibri" panose="020F0502020204030204" pitchFamily="34" charset="0"/>
            </a:endParaRPr>
          </a:p>
          <a:p>
            <a:r>
              <a:rPr lang="it-IT" sz="3200" u="sng" dirty="0">
                <a:latin typeface="Calibri Light" panose="020F0302020204030204" pitchFamily="34" charset="0"/>
                <a:ea typeface="Calibri Light" panose="020F0302020204030204" pitchFamily="34" charset="0"/>
                <a:cs typeface="Calibri Light" panose="020F0302020204030204" pitchFamily="34" charset="0"/>
              </a:rPr>
              <a:t>COLLEGE:</a:t>
            </a:r>
            <a:r>
              <a:rPr lang="it-IT" sz="3200" dirty="0">
                <a:latin typeface="Calibri Light" panose="020F0302020204030204" pitchFamily="34" charset="0"/>
                <a:ea typeface="Calibri Light" panose="020F0302020204030204" pitchFamily="34" charset="0"/>
                <a:cs typeface="Calibri Light" panose="020F0302020204030204" pitchFamily="34" charset="0"/>
              </a:rPr>
              <a:t> camere singole con bagno privato distribuite su vari corridoi comunicanti</a:t>
            </a:r>
          </a:p>
          <a:p>
            <a:endParaRPr lang="it-IT" sz="3200" dirty="0">
              <a:latin typeface="Calibri" panose="020F0502020204030204" pitchFamily="34" charset="0"/>
              <a:ea typeface="Calibri" panose="020F0502020204030204" pitchFamily="34" charset="0"/>
              <a:cs typeface="Calibri" panose="020F0502020204030204" pitchFamily="34" charset="0"/>
            </a:endParaRPr>
          </a:p>
          <a:p>
            <a:r>
              <a:rPr lang="it-IT" sz="3200" dirty="0">
                <a:latin typeface="Calibri Light" panose="020F0302020204030204" pitchFamily="34" charset="0"/>
                <a:ea typeface="Calibri Light" panose="020F0302020204030204" pitchFamily="34" charset="0"/>
                <a:cs typeface="Calibri Light" panose="020F0302020204030204" pitchFamily="34" charset="0"/>
              </a:rPr>
              <a:t>Trattamento di pensione completa presso la mensa della scuola.</a:t>
            </a:r>
            <a:br>
              <a:rPr lang="it-IT" sz="3200" dirty="0">
                <a:latin typeface="Calibri Light" panose="020F0302020204030204" pitchFamily="34" charset="0"/>
                <a:ea typeface="Calibri Light" panose="020F0302020204030204" pitchFamily="34" charset="0"/>
                <a:cs typeface="Calibri Light" panose="020F0302020204030204" pitchFamily="34" charset="0"/>
              </a:rPr>
            </a:br>
            <a:r>
              <a:rPr lang="it-IT" sz="3200" dirty="0">
                <a:latin typeface="Calibri Light" panose="020F0302020204030204" pitchFamily="34" charset="0"/>
                <a:ea typeface="Calibri Light" panose="020F0302020204030204" pitchFamily="34" charset="0"/>
                <a:cs typeface="Calibri Light" panose="020F0302020204030204" pitchFamily="34" charset="0"/>
              </a:rPr>
              <a:t>Durante le gite di un’intera giornata viene fornito </a:t>
            </a:r>
            <a:r>
              <a:rPr lang="it-IT" sz="3200" dirty="0" err="1">
                <a:latin typeface="Calibri Light" panose="020F0302020204030204" pitchFamily="34" charset="0"/>
                <a:ea typeface="Calibri Light" panose="020F0302020204030204" pitchFamily="34" charset="0"/>
                <a:cs typeface="Calibri Light" panose="020F0302020204030204" pitchFamily="34" charset="0"/>
              </a:rPr>
              <a:t>packed</a:t>
            </a:r>
            <a:r>
              <a:rPr lang="it-IT" sz="3200" dirty="0">
                <a:latin typeface="Calibri Light" panose="020F0302020204030204" pitchFamily="34" charset="0"/>
                <a:ea typeface="Calibri Light" panose="020F0302020204030204" pitchFamily="34" charset="0"/>
                <a:cs typeface="Calibri Light" panose="020F0302020204030204" pitchFamily="34" charset="0"/>
              </a:rPr>
              <a:t> lunch.</a:t>
            </a:r>
          </a:p>
        </p:txBody>
      </p:sp>
      <p:pic>
        <p:nvPicPr>
          <p:cNvPr id="1026" name="Picture 2">
            <a:extLst>
              <a:ext uri="{FF2B5EF4-FFF2-40B4-BE49-F238E27FC236}">
                <a16:creationId xmlns:a16="http://schemas.microsoft.com/office/drawing/2014/main" id="{21CE7CC6-B295-31E4-05CD-F28EBE7DB67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20696" y="840899"/>
            <a:ext cx="5201265" cy="39009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 name="Immagine 7" descr="Immagine 7"/>
          <p:cNvPicPr>
            <a:picLocks noChangeAspect="1"/>
          </p:cNvPicPr>
          <p:nvPr/>
        </p:nvPicPr>
        <p:blipFill>
          <a:blip r:embed="rId2"/>
          <a:stretch>
            <a:fillRect/>
          </a:stretch>
        </p:blipFill>
        <p:spPr>
          <a:xfrm>
            <a:off x="6455208" y="5205373"/>
            <a:ext cx="2182814" cy="1106488"/>
          </a:xfrm>
          <a:prstGeom prst="rect">
            <a:avLst/>
          </a:prstGeom>
          <a:ln w="12700">
            <a:miter lim="400000"/>
          </a:ln>
        </p:spPr>
      </p:pic>
      <p:pic>
        <p:nvPicPr>
          <p:cNvPr id="10" name="http://www.giuseppegreggiati.gov.it/j/images/DOWNLOAD-ARTICOLI/articoli_news/TRINITY/banner_trinity_greggiati.jpg" descr="http://www.giuseppegreggiati.gov.it/j/images/DOWNLOAD-ARTICOLI/articoli_news/TRINITY/banner_trinity_greggiati.jpg">
            <a:extLst>
              <a:ext uri="{FF2B5EF4-FFF2-40B4-BE49-F238E27FC236}">
                <a16:creationId xmlns:a16="http://schemas.microsoft.com/office/drawing/2014/main" id="{6BA37D4B-4EA9-4750-B35C-DD029DE7CCB5}"/>
              </a:ext>
            </a:extLst>
          </p:cNvPr>
          <p:cNvPicPr>
            <a:picLocks noChangeAspect="1"/>
          </p:cNvPicPr>
          <p:nvPr/>
        </p:nvPicPr>
        <p:blipFill>
          <a:blip r:embed="rId3"/>
          <a:stretch>
            <a:fillRect/>
          </a:stretch>
        </p:blipFill>
        <p:spPr>
          <a:xfrm>
            <a:off x="8878013" y="5300623"/>
            <a:ext cx="2746376" cy="915988"/>
          </a:xfrm>
          <a:prstGeom prst="rect">
            <a:avLst/>
          </a:prstGeom>
          <a:ln w="12700">
            <a:miter lim="400000"/>
          </a:ln>
        </p:spPr>
      </p:pic>
      <p:sp>
        <p:nvSpPr>
          <p:cNvPr id="3" name="Segnaposto contenuto 2">
            <a:extLst>
              <a:ext uri="{FF2B5EF4-FFF2-40B4-BE49-F238E27FC236}">
                <a16:creationId xmlns:a16="http://schemas.microsoft.com/office/drawing/2014/main" id="{917EE069-9A50-7085-806F-3F083F4B0A91}"/>
              </a:ext>
            </a:extLst>
          </p:cNvPr>
          <p:cNvSpPr>
            <a:spLocks noGrp="1"/>
          </p:cNvSpPr>
          <p:nvPr>
            <p:ph idx="1"/>
          </p:nvPr>
        </p:nvSpPr>
        <p:spPr>
          <a:xfrm>
            <a:off x="425306" y="806246"/>
            <a:ext cx="5500700" cy="4188542"/>
          </a:xfrm>
        </p:spPr>
        <p:txBody>
          <a:bodyPr>
            <a:normAutofit fontScale="92500" lnSpcReduction="10000"/>
          </a:bodyPr>
          <a:lstStyle/>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DIDATTICA:</a:t>
            </a:r>
            <a:br>
              <a:rPr lang="it-IT" sz="2400" u="sng" dirty="0">
                <a:latin typeface="Calibri" panose="020F0502020204030204" pitchFamily="34" charset="0"/>
                <a:ea typeface="Calibri" panose="020F0502020204030204" pitchFamily="34" charset="0"/>
                <a:cs typeface="Calibri" panose="020F0502020204030204" pitchFamily="34" charset="0"/>
              </a:rPr>
            </a:br>
            <a:endParaRPr lang="it-IT" sz="2400" u="sng" dirty="0">
              <a:latin typeface="Calibri" panose="020F0502020204030204" pitchFamily="34" charset="0"/>
              <a:ea typeface="Calibri" panose="020F0502020204030204" pitchFamily="34" charset="0"/>
              <a:cs typeface="Calibri" panose="020F05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SCUOLA: ELAC</a:t>
            </a:r>
          </a:p>
          <a:p>
            <a:r>
              <a:rPr lang="it-IT" dirty="0">
                <a:latin typeface="Calibri Light" panose="020F0302020204030204" pitchFamily="34" charset="0"/>
                <a:ea typeface="Calibri Light" panose="020F0302020204030204" pitchFamily="34" charset="0"/>
                <a:cs typeface="Calibri Light" panose="020F0302020204030204" pitchFamily="34" charset="0"/>
              </a:rPr>
              <a:t>15 ore di lezione a settimana</a:t>
            </a:r>
          </a:p>
          <a:p>
            <a:r>
              <a:rPr lang="it-IT" dirty="0">
                <a:latin typeface="Calibri Light" panose="020F0302020204030204" pitchFamily="34" charset="0"/>
                <a:ea typeface="Calibri Light" panose="020F0302020204030204" pitchFamily="34" charset="0"/>
                <a:cs typeface="Calibri Light" panose="020F0302020204030204" pitchFamily="34" charset="0"/>
              </a:rPr>
              <a:t>CORSO VOYAGERS: </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per gli studenti da 11 a 14 anni</a:t>
            </a:r>
          </a:p>
          <a:p>
            <a:r>
              <a:rPr lang="it-IT" dirty="0">
                <a:latin typeface="Calibri Light" panose="020F0302020204030204" pitchFamily="34" charset="0"/>
                <a:ea typeface="Calibri Light" panose="020F0302020204030204" pitchFamily="34" charset="0"/>
                <a:cs typeface="Calibri Light" panose="020F0302020204030204" pitchFamily="34" charset="0"/>
              </a:rPr>
              <a:t>CORSO TRAILBLAZERS:</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per gli studenti da 14 a 17 anni</a:t>
            </a:r>
          </a:p>
          <a:p>
            <a:r>
              <a:rPr lang="it-IT" dirty="0">
                <a:latin typeface="Calibri Light" panose="020F0302020204030204" pitchFamily="34" charset="0"/>
                <a:ea typeface="Calibri Light" panose="020F0302020204030204" pitchFamily="34" charset="0"/>
                <a:cs typeface="Calibri Light" panose="020F0302020204030204" pitchFamily="34" charset="0"/>
              </a:rPr>
              <a:t>Possibilità di iscriversi al TRINITY GESE EXAM </a:t>
            </a:r>
            <a:br>
              <a:rPr lang="it-IT" dirty="0">
                <a:latin typeface="Calibri Light" panose="020F0302020204030204" pitchFamily="34" charset="0"/>
                <a:ea typeface="Calibri Light" panose="020F0302020204030204" pitchFamily="34" charset="0"/>
                <a:cs typeface="Calibri Light" panose="020F0302020204030204" pitchFamily="34" charset="0"/>
              </a:rPr>
            </a:b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A corso completato verrà rilasciato </a:t>
            </a:r>
            <a:r>
              <a:rPr lang="it-IT" u="sng" dirty="0">
                <a:latin typeface="Calibri Light" panose="020F0302020204030204" pitchFamily="34" charset="0"/>
                <a:ea typeface="Calibri Light" panose="020F0302020204030204" pitchFamily="34" charset="0"/>
                <a:cs typeface="Calibri Light" panose="020F0302020204030204" pitchFamily="34" charset="0"/>
              </a:rPr>
              <a:t>l’attestato di frequenza.</a:t>
            </a:r>
          </a:p>
          <a:p>
            <a:endParaRPr lang="it-IT" dirty="0"/>
          </a:p>
        </p:txBody>
      </p:sp>
      <p:pic>
        <p:nvPicPr>
          <p:cNvPr id="3076" name="Picture 4" descr="nottingham-inghilterra-vacanze-studio-astrolabio-gruppo-11">
            <a:extLst>
              <a:ext uri="{FF2B5EF4-FFF2-40B4-BE49-F238E27FC236}">
                <a16:creationId xmlns:a16="http://schemas.microsoft.com/office/drawing/2014/main" id="{5CACAEEC-0D31-549C-4B9A-7130A53CBE6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26006" y="806246"/>
            <a:ext cx="5424032" cy="3726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C79341AF-326D-9C84-18FB-F01EF0DCCA21}"/>
              </a:ext>
            </a:extLst>
          </p:cNvPr>
          <p:cNvSpPr>
            <a:spLocks noGrp="1"/>
          </p:cNvSpPr>
          <p:nvPr>
            <p:ph idx="1"/>
          </p:nvPr>
        </p:nvSpPr>
        <p:spPr>
          <a:xfrm>
            <a:off x="447815" y="477665"/>
            <a:ext cx="6061139" cy="5083278"/>
          </a:xfrm>
        </p:spPr>
        <p:txBody>
          <a:bodyPr>
            <a:normAutofit/>
          </a:bodyPr>
          <a:lstStyle/>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GITE:</a:t>
            </a:r>
            <a:br>
              <a:rPr lang="it-IT" sz="2400" u="sng" dirty="0">
                <a:latin typeface="Calibri" panose="020F0502020204030204" pitchFamily="34" charset="0"/>
                <a:ea typeface="Calibri" panose="020F0502020204030204" pitchFamily="34" charset="0"/>
                <a:cs typeface="Calibri" panose="020F0502020204030204" pitchFamily="34" charset="0"/>
              </a:rPr>
            </a:br>
            <a:r>
              <a:rPr kumimoji="0" lang="it-IT" sz="1900" b="0" i="0" u="none" strike="noStrike" kern="1200" cap="none" spc="0" normalizeH="0" baseline="0" noProof="0" dirty="0">
                <a:ln>
                  <a:noFill/>
                </a:ln>
                <a:solidFill>
                  <a:srgbClr val="181818"/>
                </a:solidFill>
                <a:effectLst/>
                <a:uLnTx/>
                <a:uFillTx/>
                <a:latin typeface="Calibri Light" panose="020F0302020204030204" pitchFamily="34" charset="0"/>
                <a:ea typeface="Calibri Light" panose="020F0302020204030204" pitchFamily="34" charset="0"/>
                <a:cs typeface="Calibri Light" panose="020F0302020204030204" pitchFamily="34" charset="0"/>
              </a:rPr>
              <a:t>Le escursioni costituiscono uno strumento didattico formidabile: si esplorano nuove realtà, si visitano luoghi di interesse e s’impara moltissimo sulla storia, le tradizioni, usi e costumi locali.</a:t>
            </a:r>
            <a:endParaRPr lang="it-IT" sz="2400" u="sng" dirty="0">
              <a:latin typeface="Calibri" panose="020F0502020204030204" pitchFamily="34" charset="0"/>
              <a:ea typeface="Calibri" panose="020F0502020204030204" pitchFamily="34" charset="0"/>
              <a:cs typeface="Calibri" panose="020F05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3 gite di un’intera giornata a:</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 York</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 Liverpool</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 Cambridge</a:t>
            </a:r>
          </a:p>
          <a:p>
            <a:r>
              <a:rPr lang="it-IT" dirty="0">
                <a:latin typeface="Calibri Light" panose="020F0302020204030204" pitchFamily="34" charset="0"/>
                <a:ea typeface="Calibri Light" panose="020F0302020204030204" pitchFamily="34" charset="0"/>
                <a:cs typeface="Calibri Light" panose="020F0302020204030204" pitchFamily="34" charset="0"/>
              </a:rPr>
              <a:t>2 gita di mezza giornata a Nottingham</a:t>
            </a:r>
          </a:p>
          <a:p>
            <a:endParaRPr lang="it-IT" dirty="0">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Le gite potrebbero subire lievi variazioni prima della partenza.</a:t>
            </a:r>
            <a:br>
              <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b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Il programma definitivo verrà consegnato ai Capigruppo all’arrivo in loco.</a:t>
            </a:r>
            <a:endPar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endParaRPr>
          </a:p>
          <a:p>
            <a:pPr marL="0" indent="0">
              <a:buNone/>
            </a:pPr>
            <a:endParaRPr lang="it-IT"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3" name="Immagine 2">
            <a:extLst>
              <a:ext uri="{FF2B5EF4-FFF2-40B4-BE49-F238E27FC236}">
                <a16:creationId xmlns:a16="http://schemas.microsoft.com/office/drawing/2014/main" id="{90B1B373-4529-8DDF-36B6-53DA0EEF140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08954" y="914401"/>
            <a:ext cx="5335637" cy="4001728"/>
          </a:xfrm>
          <a:prstGeom prst="rect">
            <a:avLst/>
          </a:prstGeom>
        </p:spPr>
      </p:pic>
      <p:pic>
        <p:nvPicPr>
          <p:cNvPr id="6" name="Immagine 5" descr="Immagine che contiene disegno, vestiti, schizzo, cartone animato&#10;&#10;Descrizione generata automaticamente">
            <a:extLst>
              <a:ext uri="{FF2B5EF4-FFF2-40B4-BE49-F238E27FC236}">
                <a16:creationId xmlns:a16="http://schemas.microsoft.com/office/drawing/2014/main" id="{A7118488-D06F-9902-C29E-F3CBDA3DD0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18018" y="2019814"/>
            <a:ext cx="1669683" cy="1669683"/>
          </a:xfrm>
          <a:prstGeom prst="rect">
            <a:avLst/>
          </a:prstGeom>
        </p:spPr>
      </p:pic>
    </p:spTree>
    <p:extLst>
      <p:ext uri="{BB962C8B-B14F-4D97-AF65-F5344CB8AC3E}">
        <p14:creationId xmlns:p14="http://schemas.microsoft.com/office/powerpoint/2010/main" val="816130011"/>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826DC31-189C-1F25-50AE-009925BDB303}"/>
              </a:ext>
            </a:extLst>
          </p:cNvPr>
          <p:cNvSpPr>
            <a:spLocks noGrp="1"/>
          </p:cNvSpPr>
          <p:nvPr>
            <p:ph idx="1"/>
          </p:nvPr>
        </p:nvSpPr>
        <p:spPr>
          <a:xfrm>
            <a:off x="447816" y="553282"/>
            <a:ext cx="3091797" cy="4697144"/>
          </a:xfrm>
        </p:spPr>
        <p:txBody>
          <a:bodyPr>
            <a:normAutofit/>
          </a:bodyPr>
          <a:lstStyle/>
          <a:p>
            <a:pPr marL="0" indent="0">
              <a:buNone/>
            </a:pPr>
            <a:r>
              <a:rPr lang="it-IT" sz="2800" u="sng" dirty="0">
                <a:latin typeface="Calibri" panose="020F0502020204030204" pitchFamily="34" charset="0"/>
                <a:ea typeface="Calibri" panose="020F0502020204030204" pitchFamily="34" charset="0"/>
                <a:cs typeface="Calibri" panose="020F0502020204030204" pitchFamily="34" charset="0"/>
              </a:rPr>
              <a:t>YORK</a:t>
            </a:r>
            <a:r>
              <a:rPr lang="it-IT" sz="3100" u="sng" dirty="0">
                <a:latin typeface="Calibri" panose="020F0502020204030204" pitchFamily="34" charset="0"/>
                <a:ea typeface="Calibri" panose="020F0502020204030204" pitchFamily="34" charset="0"/>
                <a:cs typeface="Calibri" panose="020F0502020204030204" pitchFamily="34" charset="0"/>
              </a:rPr>
              <a:t>:</a:t>
            </a:r>
            <a:br>
              <a:rPr lang="it-IT" sz="3100" u="sng" dirty="0">
                <a:latin typeface="Calibri" panose="020F0502020204030204" pitchFamily="34" charset="0"/>
                <a:ea typeface="Calibri" panose="020F0502020204030204" pitchFamily="34" charset="0"/>
                <a:cs typeface="Calibri" panose="020F0502020204030204" pitchFamily="34" charset="0"/>
              </a:rPr>
            </a:br>
            <a:endParaRPr lang="it-IT" sz="900" dirty="0">
              <a:latin typeface="Calibri Light" panose="020F0302020204030204" pitchFamily="34" charset="0"/>
              <a:ea typeface="Calibri Light" panose="020F0302020204030204" pitchFamily="34" charset="0"/>
              <a:cs typeface="Calibri Light" panose="020F03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Giro turistico per le strade romantiche di </a:t>
            </a:r>
            <a:r>
              <a:rPr lang="it-IT" b="1" dirty="0">
                <a:latin typeface="Calibri Light" panose="020F0302020204030204" pitchFamily="34" charset="0"/>
                <a:ea typeface="Calibri Light" panose="020F0302020204030204" pitchFamily="34" charset="0"/>
                <a:cs typeface="Calibri Light" panose="020F0302020204030204" pitchFamily="34" charset="0"/>
              </a:rPr>
              <a:t>York</a:t>
            </a:r>
            <a:r>
              <a:rPr lang="it-IT" dirty="0">
                <a:latin typeface="Calibri Light" panose="020F0302020204030204" pitchFamily="34" charset="0"/>
                <a:ea typeface="Calibri Light" panose="020F0302020204030204" pitchFamily="34" charset="0"/>
                <a:cs typeface="Calibri Light" panose="020F0302020204030204" pitchFamily="34" charset="0"/>
              </a:rPr>
              <a:t>, circondate da magnifiche mura cittadine su cui camminare per una vista spettacolare sulla città e sui suoi dintorni</a:t>
            </a:r>
            <a:r>
              <a:rPr lang="it-IT" sz="2000" b="0" i="0" dirty="0">
                <a:solidFill>
                  <a:srgbClr val="4A4E57"/>
                </a:solidFill>
                <a:effectLst/>
                <a:latin typeface="PT Sans" panose="020B0503020203020204" pitchFamily="34" charset="0"/>
              </a:rPr>
              <a:t>. </a:t>
            </a:r>
            <a:r>
              <a:rPr lang="it-IT" dirty="0">
                <a:latin typeface="Calibri Light" panose="020F0302020204030204" pitchFamily="34" charset="0"/>
                <a:ea typeface="Calibri Light" panose="020F0302020204030204" pitchFamily="34" charset="0"/>
                <a:cs typeface="Calibri Light" panose="020F0302020204030204" pitchFamily="34" charset="0"/>
              </a:rPr>
              <a:t>Visita al magnifico </a:t>
            </a:r>
            <a:r>
              <a:rPr lang="it-IT" b="1" dirty="0">
                <a:latin typeface="Calibri Light" panose="020F0302020204030204" pitchFamily="34" charset="0"/>
                <a:ea typeface="Calibri Light" panose="020F0302020204030204" pitchFamily="34" charset="0"/>
                <a:cs typeface="Calibri Light" panose="020F0302020204030204" pitchFamily="34" charset="0"/>
              </a:rPr>
              <a:t>York </a:t>
            </a:r>
            <a:r>
              <a:rPr lang="it-IT" b="1" dirty="0" err="1">
                <a:latin typeface="Calibri Light" panose="020F0302020204030204" pitchFamily="34" charset="0"/>
                <a:ea typeface="Calibri Light" panose="020F0302020204030204" pitchFamily="34" charset="0"/>
                <a:cs typeface="Calibri Light" panose="020F0302020204030204" pitchFamily="34" charset="0"/>
              </a:rPr>
              <a:t>Minster</a:t>
            </a:r>
            <a:r>
              <a:rPr lang="it-IT" dirty="0">
                <a:latin typeface="Calibri Light" panose="020F0302020204030204" pitchFamily="34" charset="0"/>
                <a:ea typeface="Calibri Light" panose="020F0302020204030204" pitchFamily="34" charset="0"/>
                <a:cs typeface="Calibri Light" panose="020F0302020204030204" pitchFamily="34" charset="0"/>
              </a:rPr>
              <a:t> situata nel centro storico di York (ingresso incluso).</a:t>
            </a:r>
          </a:p>
        </p:txBody>
      </p:sp>
      <p:pic>
        <p:nvPicPr>
          <p:cNvPr id="4" name="Immagine 3">
            <a:extLst>
              <a:ext uri="{FF2B5EF4-FFF2-40B4-BE49-F238E27FC236}">
                <a16:creationId xmlns:a16="http://schemas.microsoft.com/office/drawing/2014/main" id="{9A2AFDEE-7CBA-063B-726A-1F0092CA98C1}"/>
              </a:ext>
            </a:extLst>
          </p:cNvPr>
          <p:cNvPicPr>
            <a:picLocks noChangeAspect="1"/>
          </p:cNvPicPr>
          <p:nvPr/>
        </p:nvPicPr>
        <p:blipFill>
          <a:blip r:embed="rId2"/>
          <a:stretch>
            <a:fillRect/>
          </a:stretch>
        </p:blipFill>
        <p:spPr>
          <a:xfrm>
            <a:off x="4818421" y="704862"/>
            <a:ext cx="5898740" cy="4260201"/>
          </a:xfrm>
          <a:prstGeom prst="rect">
            <a:avLst/>
          </a:prstGeom>
        </p:spPr>
      </p:pic>
    </p:spTree>
  </p:cSld>
  <p:clrMapOvr>
    <a:masterClrMapping/>
  </p:clrMapOvr>
  <p:transition spd="slow">
    <p:push dir="u"/>
  </p:transition>
</p:sld>
</file>

<file path=ppt/theme/theme1.xml><?xml version="1.0" encoding="utf-8"?>
<a:theme xmlns:a="http://schemas.openxmlformats.org/drawingml/2006/main" name="Dividendi">
  <a:themeElements>
    <a:clrScheme name="Dividendi">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i">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i">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Dividendi</Template>
  <TotalTime>490</TotalTime>
  <Words>1123</Words>
  <Application>Microsoft Office PowerPoint</Application>
  <PresentationFormat>Widescreen</PresentationFormat>
  <Paragraphs>88</Paragraphs>
  <Slides>17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Calibri</vt:lpstr>
      <vt:lpstr>Calibri Light</vt:lpstr>
      <vt:lpstr>Cavolini</vt:lpstr>
      <vt:lpstr>Gill Sans MT</vt:lpstr>
      <vt:lpstr>Nirmala UI</vt:lpstr>
      <vt:lpstr>PT Sans</vt:lpstr>
      <vt:lpstr>Wingdings 2</vt:lpstr>
      <vt:lpstr>Dividendi</vt:lpstr>
      <vt:lpstr>PowerPoint Presentation</vt:lpstr>
      <vt:lpstr>LEGACY SELECTION</vt:lpstr>
      <vt:lpstr>NOTTINGHAM UNIVERSITY 2025</vt:lpstr>
      <vt:lpstr>PowerPoint Presentation</vt:lpstr>
      <vt:lpst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NOTTINGHAM  </vt:lpstr>
      <vt:lpstr>COME ISCRIVERSI</vt:lpstr>
      <vt:lpstr>OFFERTE SPECIALI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User</dc:creator>
  <cp:lastModifiedBy>Aurela Zefi</cp:lastModifiedBy>
  <cp:revision>10</cp:revision>
  <dcterms:modified xsi:type="dcterms:W3CDTF">2024-11-08T18:08:35Z</dcterms:modified>
</cp:coreProperties>
</file>