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6" r:id="rId1"/>
  </p:sldMasterIdLst>
  <p:notesMasterIdLst>
    <p:notesMasterId r:id="rId19"/>
  </p:notesMasterIdLst>
  <p:sldIdLst>
    <p:sldId id="295" r:id="rId2"/>
    <p:sldId id="296" r:id="rId3"/>
    <p:sldId id="291" r:id="rId4"/>
    <p:sldId id="258" r:id="rId5"/>
    <p:sldId id="257" r:id="rId6"/>
    <p:sldId id="260" r:id="rId7"/>
    <p:sldId id="259" r:id="rId8"/>
    <p:sldId id="269" r:id="rId9"/>
    <p:sldId id="268" r:id="rId10"/>
    <p:sldId id="292" r:id="rId11"/>
    <p:sldId id="293" r:id="rId12"/>
    <p:sldId id="294" r:id="rId13"/>
    <p:sldId id="285" r:id="rId14"/>
    <p:sldId id="309" r:id="rId15"/>
    <p:sldId id="310" r:id="rId16"/>
    <p:sldId id="31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615BC-513B-466B-AA77-B3ED043C9E88}" v="70" dt="2024-11-04T15:26:12.88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a:t>
            </a:fld>
            <a:endParaRPr lang="it-IT"/>
          </a:p>
        </p:txBody>
      </p:sp>
    </p:spTree>
    <p:extLst>
      <p:ext uri="{BB962C8B-B14F-4D97-AF65-F5344CB8AC3E}">
        <p14:creationId xmlns:p14="http://schemas.microsoft.com/office/powerpoint/2010/main" val="389717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176915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a:t>
            </a:fld>
            <a:endParaRPr lang="it-IT"/>
          </a:p>
        </p:txBody>
      </p:sp>
    </p:spTree>
    <p:extLst>
      <p:ext uri="{BB962C8B-B14F-4D97-AF65-F5344CB8AC3E}">
        <p14:creationId xmlns:p14="http://schemas.microsoft.com/office/powerpoint/2010/main" val="971508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a:extLst>
              <a:ext uri="{FF2B5EF4-FFF2-40B4-BE49-F238E27FC236}">
                <a16:creationId xmlns:a16="http://schemas.microsoft.com/office/drawing/2014/main" id="{95FB7BE5-2613-4BD0-92AC-20467F757E83}"/>
              </a:ext>
            </a:extLst>
          </p:cNvPr>
          <p:cNvSpPr>
            <a:spLocks noGrp="1"/>
          </p:cNvSpPr>
          <p:nvPr>
            <p:ph type="dt" sz="half" idx="10"/>
          </p:nvPr>
        </p:nvSpPr>
        <p:spPr/>
        <p:txBody>
          <a:bodyPr/>
          <a:lstStyle>
            <a:lvl1pPr>
              <a:defRPr/>
            </a:lvl1pPr>
          </a:lstStyle>
          <a:p>
            <a:pPr>
              <a:defRPr/>
            </a:pPr>
            <a:endParaRPr lang="it-IT" altLang="it-IT"/>
          </a:p>
        </p:txBody>
      </p:sp>
      <p:sp>
        <p:nvSpPr>
          <p:cNvPr id="6" name="Footer Placeholder 4">
            <a:extLst>
              <a:ext uri="{FF2B5EF4-FFF2-40B4-BE49-F238E27FC236}">
                <a16:creationId xmlns:a16="http://schemas.microsoft.com/office/drawing/2014/main" id="{1D146C05-8F38-478A-9BCC-E070EB621F4B}"/>
              </a:ext>
            </a:extLst>
          </p:cNvPr>
          <p:cNvSpPr>
            <a:spLocks noGrp="1"/>
          </p:cNvSpPr>
          <p:nvPr>
            <p:ph type="ftr" sz="quarter" idx="11"/>
          </p:nvPr>
        </p:nvSpPr>
        <p:spPr/>
        <p:txBody>
          <a:bodyPr/>
          <a:lstStyle>
            <a:lvl1pPr>
              <a:defRPr/>
            </a:lvl1pPr>
          </a:lstStyle>
          <a:p>
            <a:pPr>
              <a:defRPr/>
            </a:pPr>
            <a:endParaRPr lang="it-IT" altLang="it-IT"/>
          </a:p>
        </p:txBody>
      </p:sp>
      <p:sp>
        <p:nvSpPr>
          <p:cNvPr id="7" name="Slide Number Placeholder 5">
            <a:extLst>
              <a:ext uri="{FF2B5EF4-FFF2-40B4-BE49-F238E27FC236}">
                <a16:creationId xmlns:a16="http://schemas.microsoft.com/office/drawing/2014/main" id="{58ED8601-81E8-4D9B-82F7-3DCDD64F39C8}"/>
              </a:ext>
            </a:extLst>
          </p:cNvPr>
          <p:cNvSpPr>
            <a:spLocks noGrp="1"/>
          </p:cNvSpPr>
          <p:nvPr>
            <p:ph type="sldNum" sz="quarter" idx="12"/>
          </p:nvPr>
        </p:nvSpPr>
        <p:spPr/>
        <p:txBody>
          <a:bodyPr/>
          <a:lstStyle>
            <a:lvl1pPr>
              <a:defRPr/>
            </a:lvl1pPr>
          </a:lstStyle>
          <a:p>
            <a:pPr>
              <a:defRPr/>
            </a:pPr>
            <a:fld id="{E229E079-17E1-4807-A55D-AE788DDCFA58}" type="slidenum">
              <a:rPr lang="it-IT" altLang="it-IT"/>
              <a:pPr>
                <a:defRPr/>
              </a:pPr>
              <a:t>‹#›</a:t>
            </a:fld>
            <a:endParaRPr lang="it-IT" altLang="it-IT"/>
          </a:p>
        </p:txBody>
      </p:sp>
    </p:spTree>
    <p:extLst>
      <p:ext uri="{BB962C8B-B14F-4D97-AF65-F5344CB8AC3E}">
        <p14:creationId xmlns:p14="http://schemas.microsoft.com/office/powerpoint/2010/main" val="252649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249092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a:t>
            </a:fld>
            <a:endParaRPr lang="it-IT"/>
          </a:p>
        </p:txBody>
      </p:sp>
    </p:spTree>
    <p:extLst>
      <p:ext uri="{BB962C8B-B14F-4D97-AF65-F5344CB8AC3E}">
        <p14:creationId xmlns:p14="http://schemas.microsoft.com/office/powerpoint/2010/main" val="173082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400874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63282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415900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249007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11/8/2024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a:t>
            </a:fld>
            <a:endParaRPr lang="it-IT"/>
          </a:p>
        </p:txBody>
      </p:sp>
    </p:spTree>
    <p:extLst>
      <p:ext uri="{BB962C8B-B14F-4D97-AF65-F5344CB8AC3E}">
        <p14:creationId xmlns:p14="http://schemas.microsoft.com/office/powerpoint/2010/main" val="151846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132459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054552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lastrolabio.i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lastrolabio.it/info-point-lastrolabio-vacanze-studi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t.wikipedia.org/wiki/Circus_di_Bath" TargetMode="External"/><Relationship Id="rId2" Type="http://schemas.openxmlformats.org/officeDocument/2006/relationships/hyperlink" Target="https://www.informagiovani-italia.com/cosa_vedere_bath.ht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it.wikipedia.org/wiki/Royal_Cresce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athspa.ac.uk/" TargetMode="Externa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hyperlink" Target="https://www.lastrolabio.it/destinazione/corsi-linguistici-vacanze-studio-inghilterr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romanoimpero.com/2019/01/terme-di-bath-inghilterra.html" TargetMode="Externa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0756489" cy="4706520"/>
          </a:xfrm>
        </p:spPr>
        <p:txBody>
          <a:bodyPr>
            <a:normAutofit fontScale="70000" lnSpcReduction="20000"/>
          </a:bodyPr>
          <a:lstStyle/>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dirty="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dirty="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Italian</a:t>
            </a: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Coordinators</a:t>
            </a:r>
            <a:r>
              <a:rPr lang="it-IT" sz="2800" dirty="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Sicurezza</a:t>
            </a:r>
            <a:r>
              <a:rPr lang="it-IT" sz="2800" dirty="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Cultura</a:t>
            </a:r>
            <a:r>
              <a:rPr lang="it-IT" sz="2800" dirty="0">
                <a:latin typeface="Calibri Light" panose="020F0302020204030204" pitchFamily="34" charset="0"/>
                <a:ea typeface="Calibri Light" panose="020F0302020204030204" pitchFamily="34" charset="0"/>
                <a:cs typeface="Calibri Light" panose="020F0302020204030204" pitchFamily="34" charset="0"/>
              </a:rPr>
              <a:t>: proponiamo corsi riconosciuti dal British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Council</a:t>
            </a:r>
            <a:r>
              <a:rPr lang="it-IT" sz="2800" dirty="0">
                <a:latin typeface="Calibri Light" panose="020F0302020204030204" pitchFamily="34" charset="0"/>
                <a:ea typeface="Calibri Light" panose="020F0302020204030204" pitchFamily="34" charset="0"/>
                <a:cs typeface="Calibri Light" panose="020F0302020204030204" pitchFamily="34" charset="0"/>
              </a:rPr>
              <a:t>, perché da sempre diamo la massima importanza alla didattica e alla preparazione culturale e linguistica dei Docenti.</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A503-029D-97FA-8E99-98C5B0015C7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C82C91-B894-2A1B-9F39-98757058FAC3}"/>
              </a:ext>
            </a:extLst>
          </p:cNvPr>
          <p:cNvSpPr>
            <a:spLocks noGrp="1"/>
          </p:cNvSpPr>
          <p:nvPr>
            <p:ph idx="1"/>
          </p:nvPr>
        </p:nvSpPr>
        <p:spPr>
          <a:xfrm>
            <a:off x="436457" y="1240751"/>
            <a:ext cx="4124184" cy="3131554"/>
          </a:xfrm>
        </p:spPr>
        <p:txBody>
          <a:bodyPr>
            <a:normAutofit fontScale="92500" lnSpcReduction="10000"/>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LONDRA:</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200" dirty="0">
                <a:latin typeface="Calibri Light" panose="020F0302020204030204" pitchFamily="34" charset="0"/>
                <a:ea typeface="Calibri Light" panose="020F0302020204030204" pitchFamily="34" charset="0"/>
                <a:cs typeface="Calibri Light" panose="020F0302020204030204" pitchFamily="34" charset="0"/>
              </a:rPr>
              <a:t>Nel programma non poteva mancare una gita nella capitale. </a:t>
            </a:r>
            <a:br>
              <a:rPr lang="it-IT" sz="2200" dirty="0">
                <a:latin typeface="Calibri Light" panose="020F0302020204030204" pitchFamily="34" charset="0"/>
                <a:ea typeface="Calibri Light" panose="020F0302020204030204" pitchFamily="34" charset="0"/>
                <a:cs typeface="Calibri Light" panose="020F0302020204030204" pitchFamily="34" charset="0"/>
              </a:rPr>
            </a:br>
            <a:r>
              <a:rPr lang="it-IT" sz="2200" dirty="0">
                <a:latin typeface="Calibri Light" panose="020F0302020204030204" pitchFamily="34" charset="0"/>
                <a:ea typeface="Calibri Light" panose="020F0302020204030204" pitchFamily="34" charset="0"/>
                <a:cs typeface="Calibri Light" panose="020F0302020204030204" pitchFamily="34" charset="0"/>
              </a:rPr>
              <a:t>Gli activity leaders vi guideranno in un giro turistico della città per visitare le attrazioni principali e farvi respirare l’atmosfera londinese.</a:t>
            </a:r>
            <a:br>
              <a:rPr lang="it-IT" sz="2200" dirty="0">
                <a:latin typeface="Calibri Light" panose="020F0302020204030204" pitchFamily="34" charset="0"/>
                <a:ea typeface="Calibri Light" panose="020F0302020204030204" pitchFamily="34" charset="0"/>
                <a:cs typeface="Calibri Light" panose="020F0302020204030204" pitchFamily="34" charset="0"/>
              </a:rPr>
            </a:br>
            <a:endParaRPr lang="it-IT" sz="2200" dirty="0"/>
          </a:p>
        </p:txBody>
      </p:sp>
      <p:pic>
        <p:nvPicPr>
          <p:cNvPr id="2" name="image.jpeg" descr="image.jpeg">
            <a:extLst>
              <a:ext uri="{FF2B5EF4-FFF2-40B4-BE49-F238E27FC236}">
                <a16:creationId xmlns:a16="http://schemas.microsoft.com/office/drawing/2014/main" id="{9519B454-C3DE-8041-EA44-99584B9151A2}"/>
              </a:ext>
            </a:extLst>
          </p:cNvPr>
          <p:cNvPicPr>
            <a:picLocks noChangeAspect="1"/>
          </p:cNvPicPr>
          <p:nvPr/>
        </p:nvPicPr>
        <p:blipFill>
          <a:blip r:embed="rId2"/>
          <a:stretch>
            <a:fillRect/>
          </a:stretch>
        </p:blipFill>
        <p:spPr>
          <a:xfrm>
            <a:off x="5446980" y="755922"/>
            <a:ext cx="6308563" cy="4101213"/>
          </a:xfrm>
          <a:prstGeom prst="rect">
            <a:avLst/>
          </a:prstGeom>
          <a:ln w="12700">
            <a:miter lim="400000"/>
          </a:ln>
        </p:spPr>
      </p:pic>
    </p:spTree>
    <p:extLst>
      <p:ext uri="{BB962C8B-B14F-4D97-AF65-F5344CB8AC3E}">
        <p14:creationId xmlns:p14="http://schemas.microsoft.com/office/powerpoint/2010/main" val="40463399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04F3-8CD6-61CE-2144-3C1AEFB0C0D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08008F4-30FE-C203-5DB0-46B2ED51BBEB}"/>
              </a:ext>
            </a:extLst>
          </p:cNvPr>
          <p:cNvSpPr>
            <a:spLocks noGrp="1"/>
          </p:cNvSpPr>
          <p:nvPr>
            <p:ph idx="1"/>
          </p:nvPr>
        </p:nvSpPr>
        <p:spPr>
          <a:xfrm>
            <a:off x="436457" y="707922"/>
            <a:ext cx="2709864" cy="4463845"/>
          </a:xfrm>
        </p:spPr>
        <p:txBody>
          <a:bodyPr>
            <a:normAutofit/>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BRISTOL:</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000" dirty="0">
                <a:latin typeface="Calibri Light" panose="020F0302020204030204" pitchFamily="34" charset="0"/>
                <a:ea typeface="Calibri Light" panose="020F0302020204030204" pitchFamily="34" charset="0"/>
                <a:cs typeface="Calibri Light" panose="020F0302020204030204" pitchFamily="34" charset="0"/>
              </a:rPr>
              <a:t>Bristol è una </a:t>
            </a:r>
            <a:r>
              <a:rPr lang="it-IT" sz="2000" b="1" dirty="0">
                <a:latin typeface="Calibri Light" panose="020F0302020204030204" pitchFamily="34" charset="0"/>
                <a:ea typeface="Calibri Light" panose="020F0302020204030204" pitchFamily="34" charset="0"/>
                <a:cs typeface="Calibri Light" panose="020F0302020204030204" pitchFamily="34" charset="0"/>
              </a:rPr>
              <a:t>città vivace</a:t>
            </a:r>
            <a:r>
              <a:rPr lang="it-IT" sz="2000" dirty="0">
                <a:latin typeface="Calibri Light" panose="020F0302020204030204" pitchFamily="34" charset="0"/>
                <a:ea typeface="Calibri Light" panose="020F0302020204030204" pitchFamily="34" charset="0"/>
                <a:cs typeface="Calibri Light" panose="020F0302020204030204" pitchFamily="34" charset="0"/>
              </a:rPr>
              <a:t> con una fiorente scena artistica, ricca di colori, carattere e creatività. Gli activity leaders vi guideranno in un giro turistico alla scoperta delle opere di street art più affascinanti.</a:t>
            </a:r>
          </a:p>
          <a:p>
            <a:endParaRPr lang="it-IT" sz="2200" dirty="0"/>
          </a:p>
        </p:txBody>
      </p:sp>
      <p:pic>
        <p:nvPicPr>
          <p:cNvPr id="4" name="Picture 2" descr="Bus Aeroporto di Bristol - Bristol Città / Bath | Terravision">
            <a:extLst>
              <a:ext uri="{FF2B5EF4-FFF2-40B4-BE49-F238E27FC236}">
                <a16:creationId xmlns:a16="http://schemas.microsoft.com/office/drawing/2014/main" id="{6B1BBDAB-440D-BC41-B806-048E4863EE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2401" y="867532"/>
            <a:ext cx="5446559" cy="396273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Immagine che contiene aria aperta, edificio, pianta, finestra&#10;&#10;Descrizione generata automaticamente">
            <a:extLst>
              <a:ext uri="{FF2B5EF4-FFF2-40B4-BE49-F238E27FC236}">
                <a16:creationId xmlns:a16="http://schemas.microsoft.com/office/drawing/2014/main" id="{A3E7D5C6-09C4-E318-463C-814BA401E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321" y="867532"/>
            <a:ext cx="2962672" cy="3962730"/>
          </a:xfrm>
          <a:prstGeom prst="rect">
            <a:avLst/>
          </a:prstGeom>
        </p:spPr>
      </p:pic>
    </p:spTree>
    <p:extLst>
      <p:ext uri="{BB962C8B-B14F-4D97-AF65-F5344CB8AC3E}">
        <p14:creationId xmlns:p14="http://schemas.microsoft.com/office/powerpoint/2010/main" val="255564662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39E5-1DB8-00F5-E74D-17D5BB6581C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50E5738-ECBB-21CD-CEA0-1E936951D1B0}"/>
              </a:ext>
            </a:extLst>
          </p:cNvPr>
          <p:cNvSpPr>
            <a:spLocks noGrp="1"/>
          </p:cNvSpPr>
          <p:nvPr>
            <p:ph idx="1"/>
          </p:nvPr>
        </p:nvSpPr>
        <p:spPr>
          <a:xfrm>
            <a:off x="8445910" y="609597"/>
            <a:ext cx="3323302" cy="4463845"/>
          </a:xfrm>
        </p:spPr>
        <p:txBody>
          <a:bodyPr>
            <a:normAutofit/>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TEMPO LIBERO:</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pPr algn="l"/>
            <a:r>
              <a:rPr lang="it-IT" dirty="0">
                <a:latin typeface="Calibri Light" panose="020F0302020204030204" pitchFamily="34" charset="0"/>
                <a:ea typeface="Calibri Light" panose="020F0302020204030204" pitchFamily="34" charset="0"/>
                <a:cs typeface="Calibri Light" panose="020F0302020204030204" pitchFamily="34" charset="0"/>
              </a:rPr>
              <a:t>Il tempo libero sarà organizzato con tante attività sportive e culturali, mentre per le serate verranno proposte discoteca, film in lingua, giochi di società, karaoke, casino night e tanto altro ancora!</a:t>
            </a:r>
          </a:p>
          <a:p>
            <a:endParaRPr lang="it-IT" sz="2200" dirty="0"/>
          </a:p>
        </p:txBody>
      </p:sp>
      <p:pic>
        <p:nvPicPr>
          <p:cNvPr id="8" name="Immagine 7" descr="Immagine che contiene aria aperta, erba, persona, sport&#10;&#10;Descrizione generata automaticamente">
            <a:extLst>
              <a:ext uri="{FF2B5EF4-FFF2-40B4-BE49-F238E27FC236}">
                <a16:creationId xmlns:a16="http://schemas.microsoft.com/office/drawing/2014/main" id="{238226FF-8F6B-8D34-88BF-8FF785291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88" y="1064458"/>
            <a:ext cx="4738833" cy="3554125"/>
          </a:xfrm>
          <a:prstGeom prst="rect">
            <a:avLst/>
          </a:prstGeom>
        </p:spPr>
      </p:pic>
      <p:pic>
        <p:nvPicPr>
          <p:cNvPr id="13" name="Immagine 12" descr="Immagine che contiene orologio, Orologio da parete, clipart, illustrazione&#10;&#10;Descrizione generata automaticamente">
            <a:extLst>
              <a:ext uri="{FF2B5EF4-FFF2-40B4-BE49-F238E27FC236}">
                <a16:creationId xmlns:a16="http://schemas.microsoft.com/office/drawing/2014/main" id="{B6953648-D033-ACAA-9B01-25F2F4615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097" y="2352347"/>
            <a:ext cx="3166302" cy="2266236"/>
          </a:xfrm>
          <a:prstGeom prst="rect">
            <a:avLst/>
          </a:prstGeom>
        </p:spPr>
      </p:pic>
    </p:spTree>
    <p:extLst>
      <p:ext uri="{BB962C8B-B14F-4D97-AF65-F5344CB8AC3E}">
        <p14:creationId xmlns:p14="http://schemas.microsoft.com/office/powerpoint/2010/main" val="142132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a:extLst>
              <a:ext uri="{FF2B5EF4-FFF2-40B4-BE49-F238E27FC236}">
                <a16:creationId xmlns:a16="http://schemas.microsoft.com/office/drawing/2014/main" id="{D4185473-6430-4565-8E1A-40669FBD84E3}"/>
              </a:ext>
            </a:extLst>
          </p:cNvPr>
          <p:cNvSpPr txBox="1">
            <a:spLocks noChangeArrowheads="1"/>
          </p:cNvSpPr>
          <p:nvPr/>
        </p:nvSpPr>
        <p:spPr bwMode="auto">
          <a:xfrm>
            <a:off x="2556387" y="543620"/>
            <a:ext cx="7079225" cy="7078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rgbClr val="38611A"/>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38611A"/>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38611A"/>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38611A"/>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9pPr>
          </a:lstStyle>
          <a:p>
            <a:pPr algn="r" eaLnBrk="1" hangingPunct="1">
              <a:spcBef>
                <a:spcPct val="50000"/>
              </a:spcBef>
              <a:spcAft>
                <a:spcPct val="0"/>
              </a:spcAft>
              <a:buClrTx/>
              <a:buSzTx/>
              <a:buFontTx/>
              <a:buNone/>
            </a:pPr>
            <a:r>
              <a:rPr lang="it-IT" altLang="it-IT" sz="4000" b="1" dirty="0">
                <a:solidFill>
                  <a:schemeClr val="accent2"/>
                </a:solidFill>
                <a:latin typeface="Calibri" panose="020F0502020204030204" pitchFamily="34" charset="0"/>
                <a:ea typeface="Calibri" panose="020F0502020204030204" pitchFamily="34" charset="0"/>
                <a:cs typeface="Calibri" panose="020F0502020204030204" pitchFamily="34" charset="0"/>
              </a:rPr>
              <a:t>SAMPLE SUMMER PROGRAMME</a:t>
            </a:r>
          </a:p>
        </p:txBody>
      </p:sp>
      <p:pic>
        <p:nvPicPr>
          <p:cNvPr id="7" name="Immagine 6">
            <a:extLst>
              <a:ext uri="{FF2B5EF4-FFF2-40B4-BE49-F238E27FC236}">
                <a16:creationId xmlns:a16="http://schemas.microsoft.com/office/drawing/2014/main" id="{FA2C53A7-4084-BDCA-3CFA-034B06D2EACA}"/>
              </a:ext>
            </a:extLst>
          </p:cNvPr>
          <p:cNvPicPr>
            <a:picLocks noChangeAspect="1"/>
          </p:cNvPicPr>
          <p:nvPr/>
        </p:nvPicPr>
        <p:blipFill>
          <a:blip r:embed="rId2"/>
          <a:stretch>
            <a:fillRect/>
          </a:stretch>
        </p:blipFill>
        <p:spPr>
          <a:xfrm>
            <a:off x="0" y="1725170"/>
            <a:ext cx="6218714" cy="3671692"/>
          </a:xfrm>
          <a:prstGeom prst="rect">
            <a:avLst/>
          </a:prstGeom>
        </p:spPr>
      </p:pic>
      <p:pic>
        <p:nvPicPr>
          <p:cNvPr id="9" name="Immagine 8">
            <a:extLst>
              <a:ext uri="{FF2B5EF4-FFF2-40B4-BE49-F238E27FC236}">
                <a16:creationId xmlns:a16="http://schemas.microsoft.com/office/drawing/2014/main" id="{E73AF5F1-3ADA-BB61-491E-D92A7A613FF1}"/>
              </a:ext>
            </a:extLst>
          </p:cNvPr>
          <p:cNvPicPr>
            <a:picLocks noChangeAspect="1"/>
          </p:cNvPicPr>
          <p:nvPr/>
        </p:nvPicPr>
        <p:blipFill>
          <a:blip r:embed="rId3"/>
          <a:stretch>
            <a:fillRect/>
          </a:stretch>
        </p:blipFill>
        <p:spPr>
          <a:xfrm>
            <a:off x="6138226" y="1725170"/>
            <a:ext cx="6053774" cy="3671692"/>
          </a:xfrm>
          <a:prstGeom prst="rect">
            <a:avLst/>
          </a:prstGeom>
        </p:spPr>
      </p:pic>
      <p:sp>
        <p:nvSpPr>
          <p:cNvPr id="10" name="CasellaDiTesto 9">
            <a:extLst>
              <a:ext uri="{FF2B5EF4-FFF2-40B4-BE49-F238E27FC236}">
                <a16:creationId xmlns:a16="http://schemas.microsoft.com/office/drawing/2014/main" id="{10967F45-A545-5586-0B3C-A9A083A324BB}"/>
              </a:ext>
            </a:extLst>
          </p:cNvPr>
          <p:cNvSpPr txBox="1"/>
          <p:nvPr/>
        </p:nvSpPr>
        <p:spPr>
          <a:xfrm>
            <a:off x="3360612" y="5716637"/>
            <a:ext cx="5555227" cy="307777"/>
          </a:xfrm>
          <a:prstGeom prst="rect">
            <a:avLst/>
          </a:prstGeom>
          <a:noFill/>
        </p:spPr>
        <p:txBody>
          <a:bodyPr wrap="square" rtlCol="0">
            <a:spAutoFit/>
          </a:bodyPr>
          <a:lstStyle/>
          <a:p>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The structure of your </a:t>
            </a:r>
            <a:r>
              <a:rPr lang="en-US" sz="1400" b="0" i="1" u="none" strike="noStrike" baseline="0" dirty="0" err="1">
                <a:solidFill>
                  <a:srgbClr val="002846"/>
                </a:solidFill>
                <a:latin typeface="Nirmala UI" panose="020B0502040204020203" pitchFamily="34" charset="0"/>
                <a:ea typeface="Nirmala UI" panose="020B0502040204020203" pitchFamily="34" charset="0"/>
                <a:cs typeface="Nirmala UI" panose="020B0502040204020203" pitchFamily="34" charset="0"/>
              </a:rPr>
              <a:t>programme</a:t>
            </a:r>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 in the summer may be different </a:t>
            </a:r>
            <a:endParaRPr lang="it-IT" sz="1400" i="1" dirty="0">
              <a:latin typeface="Nirmala UI" panose="020B0502040204020203" pitchFamily="34" charset="0"/>
              <a:ea typeface="Nirmala UI" panose="020B0502040204020203" pitchFamily="34" charset="0"/>
              <a:cs typeface="Nirmala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51C7-34DB-FE34-E98E-E1046D76D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6CEFCA-C1D1-FBFA-726C-B6EEF654F256}"/>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BATH </a:t>
            </a:r>
          </a:p>
        </p:txBody>
      </p:sp>
      <p:sp>
        <p:nvSpPr>
          <p:cNvPr id="5" name="CasellaDiTesto 4">
            <a:extLst>
              <a:ext uri="{FF2B5EF4-FFF2-40B4-BE49-F238E27FC236}">
                <a16:creationId xmlns:a16="http://schemas.microsoft.com/office/drawing/2014/main" id="{782AEC06-84B7-511A-7B99-40AF2052429C}"/>
              </a:ext>
            </a:extLst>
          </p:cNvPr>
          <p:cNvSpPr txBox="1"/>
          <p:nvPr/>
        </p:nvSpPr>
        <p:spPr>
          <a:xfrm>
            <a:off x="5393915" y="1829278"/>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QUOTE DA MILANO </a:t>
            </a:r>
          </a:p>
        </p:txBody>
      </p:sp>
      <p:sp>
        <p:nvSpPr>
          <p:cNvPr id="11" name="CasellaDiTesto 10">
            <a:extLst>
              <a:ext uri="{FF2B5EF4-FFF2-40B4-BE49-F238E27FC236}">
                <a16:creationId xmlns:a16="http://schemas.microsoft.com/office/drawing/2014/main" id="{85262C17-63FF-986C-B8F3-04B41890308B}"/>
              </a:ext>
            </a:extLst>
          </p:cNvPr>
          <p:cNvSpPr txBox="1"/>
          <p:nvPr/>
        </p:nvSpPr>
        <p:spPr>
          <a:xfrm>
            <a:off x="5393915" y="3031033"/>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OBBLIGATORI </a:t>
            </a:r>
          </a:p>
        </p:txBody>
      </p:sp>
      <p:sp>
        <p:nvSpPr>
          <p:cNvPr id="13" name="CasellaDiTesto 12">
            <a:extLst>
              <a:ext uri="{FF2B5EF4-FFF2-40B4-BE49-F238E27FC236}">
                <a16:creationId xmlns:a16="http://schemas.microsoft.com/office/drawing/2014/main" id="{ECB60A57-BC13-69B3-C79B-413BCC957D46}"/>
              </a:ext>
            </a:extLst>
          </p:cNvPr>
          <p:cNvSpPr txBox="1"/>
          <p:nvPr/>
        </p:nvSpPr>
        <p:spPr>
          <a:xfrm>
            <a:off x="5399650" y="4767854"/>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graphicFrame>
        <p:nvGraphicFramePr>
          <p:cNvPr id="14" name="Tabella 13">
            <a:extLst>
              <a:ext uri="{FF2B5EF4-FFF2-40B4-BE49-F238E27FC236}">
                <a16:creationId xmlns:a16="http://schemas.microsoft.com/office/drawing/2014/main" id="{E782A7E2-74AF-6AF2-8825-D6F9DE8359C1}"/>
              </a:ext>
            </a:extLst>
          </p:cNvPr>
          <p:cNvGraphicFramePr>
            <a:graphicFrameLocks noGrp="1"/>
          </p:cNvGraphicFramePr>
          <p:nvPr>
            <p:extLst>
              <p:ext uri="{D42A27DB-BD31-4B8C-83A1-F6EECF244321}">
                <p14:modId xmlns:p14="http://schemas.microsoft.com/office/powerpoint/2010/main" val="924141174"/>
              </p:ext>
            </p:extLst>
          </p:nvPr>
        </p:nvGraphicFramePr>
        <p:xfrm>
          <a:off x="5486860" y="3547896"/>
          <a:ext cx="5406820" cy="1076960"/>
        </p:xfrm>
        <a:graphic>
          <a:graphicData uri="http://schemas.openxmlformats.org/drawingml/2006/table">
            <a:tbl>
              <a:tblPr firstRow="1" bandRow="1">
                <a:tableStyleId>{5940675A-B579-460E-94D1-54222C63F5DA}</a:tableStyleId>
              </a:tblPr>
              <a:tblGrid>
                <a:gridCol w="3784498">
                  <a:extLst>
                    <a:ext uri="{9D8B030D-6E8A-4147-A177-3AD203B41FA5}">
                      <a16:colId xmlns:a16="http://schemas.microsoft.com/office/drawing/2014/main" val="1005116334"/>
                    </a:ext>
                  </a:extLst>
                </a:gridCol>
                <a:gridCol w="1622322">
                  <a:extLst>
                    <a:ext uri="{9D8B030D-6E8A-4147-A177-3AD203B41FA5}">
                      <a16:colId xmlns:a16="http://schemas.microsoft.com/office/drawing/2014/main" val="2304875207"/>
                    </a:ext>
                  </a:extLst>
                </a:gridCol>
              </a:tblGrid>
              <a:tr h="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TASSE AEROPORTUALI</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€ 100</a:t>
                      </a:r>
                    </a:p>
                  </a:txBody>
                  <a:tcPr/>
                </a:tc>
                <a:extLst>
                  <a:ext uri="{0D108BD9-81ED-4DB2-BD59-A6C34878D82A}">
                    <a16:rowId xmlns:a16="http://schemas.microsoft.com/office/drawing/2014/main" val="1325600759"/>
                  </a:ext>
                </a:extLst>
              </a:tr>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SPESE APERTURA PRATICA </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€ 190 </a:t>
                      </a:r>
                    </a:p>
                  </a:txBody>
                  <a:tcPr/>
                </a:tc>
                <a:extLst>
                  <a:ext uri="{0D108BD9-81ED-4DB2-BD59-A6C34878D82A}">
                    <a16:rowId xmlns:a16="http://schemas.microsoft.com/office/drawing/2014/main" val="3200707548"/>
                  </a:ext>
                </a:extLst>
              </a:tr>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POLIZZA AMICA</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€ 70</a:t>
                      </a:r>
                    </a:p>
                  </a:txBody>
                  <a:tcPr/>
                </a:tc>
                <a:extLst>
                  <a:ext uri="{0D108BD9-81ED-4DB2-BD59-A6C34878D82A}">
                    <a16:rowId xmlns:a16="http://schemas.microsoft.com/office/drawing/2014/main" val="2964616596"/>
                  </a:ext>
                </a:extLst>
              </a:tr>
            </a:tbl>
          </a:graphicData>
        </a:graphic>
      </p:graphicFrame>
      <p:graphicFrame>
        <p:nvGraphicFramePr>
          <p:cNvPr id="6" name="Segnaposto contenuto 5">
            <a:extLst>
              <a:ext uri="{FF2B5EF4-FFF2-40B4-BE49-F238E27FC236}">
                <a16:creationId xmlns:a16="http://schemas.microsoft.com/office/drawing/2014/main" id="{2743FBB5-C912-FEF5-ED71-8F494C42AE4A}"/>
              </a:ext>
            </a:extLst>
          </p:cNvPr>
          <p:cNvGraphicFramePr>
            <a:graphicFrameLocks noGrp="1"/>
          </p:cNvGraphicFramePr>
          <p:nvPr>
            <p:ph idx="1"/>
            <p:extLst>
              <p:ext uri="{D42A27DB-BD31-4B8C-83A1-F6EECF244321}">
                <p14:modId xmlns:p14="http://schemas.microsoft.com/office/powerpoint/2010/main" val="1748255354"/>
              </p:ext>
            </p:extLst>
          </p:nvPr>
        </p:nvGraphicFramePr>
        <p:xfrm>
          <a:off x="5486860" y="2295112"/>
          <a:ext cx="5406820" cy="370840"/>
        </p:xfrm>
        <a:graphic>
          <a:graphicData uri="http://schemas.openxmlformats.org/drawingml/2006/table">
            <a:tbl>
              <a:tblPr firstRow="1" bandRow="1">
                <a:tableStyleId>{5940675A-B579-460E-94D1-54222C63F5DA}</a:tableStyleId>
              </a:tblPr>
              <a:tblGrid>
                <a:gridCol w="3788951">
                  <a:extLst>
                    <a:ext uri="{9D8B030D-6E8A-4147-A177-3AD203B41FA5}">
                      <a16:colId xmlns:a16="http://schemas.microsoft.com/office/drawing/2014/main" val="432961037"/>
                    </a:ext>
                  </a:extLst>
                </a:gridCol>
                <a:gridCol w="1617869">
                  <a:extLst>
                    <a:ext uri="{9D8B030D-6E8A-4147-A177-3AD203B41FA5}">
                      <a16:colId xmlns:a16="http://schemas.microsoft.com/office/drawing/2014/main" val="2306249305"/>
                    </a:ext>
                  </a:extLst>
                </a:gridCol>
              </a:tblGrid>
              <a:tr h="370840">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PACCHETTO 14 NOTTI</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€ 3.095</a:t>
                      </a:r>
                    </a:p>
                  </a:txBody>
                  <a:tcPr/>
                </a:tc>
                <a:extLst>
                  <a:ext uri="{0D108BD9-81ED-4DB2-BD59-A6C34878D82A}">
                    <a16:rowId xmlns:a16="http://schemas.microsoft.com/office/drawing/2014/main" val="3430943664"/>
                  </a:ext>
                </a:extLst>
              </a:tr>
            </a:tbl>
          </a:graphicData>
        </a:graphic>
      </p:graphicFrame>
      <p:sp>
        <p:nvSpPr>
          <p:cNvPr id="7" name="CasellaDiTesto 6">
            <a:extLst>
              <a:ext uri="{FF2B5EF4-FFF2-40B4-BE49-F238E27FC236}">
                <a16:creationId xmlns:a16="http://schemas.microsoft.com/office/drawing/2014/main" id="{47B60A68-C4E0-DC7C-6B16-E4BBBC9E2D3B}"/>
              </a:ext>
            </a:extLst>
          </p:cNvPr>
          <p:cNvSpPr txBox="1"/>
          <p:nvPr/>
        </p:nvSpPr>
        <p:spPr>
          <a:xfrm>
            <a:off x="5374713" y="2710225"/>
            <a:ext cx="5406819" cy="369332"/>
          </a:xfrm>
          <a:prstGeom prst="rect">
            <a:avLst/>
          </a:prstGeom>
          <a:noFill/>
        </p:spPr>
        <p:txBody>
          <a:bodyPr wrap="square" rtlCol="0">
            <a:spAutoFit/>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Per la sistemazione in famiglia stessa quota del college</a:t>
            </a:r>
          </a:p>
        </p:txBody>
      </p:sp>
      <p:graphicFrame>
        <p:nvGraphicFramePr>
          <p:cNvPr id="8" name="Tabella 7">
            <a:extLst>
              <a:ext uri="{FF2B5EF4-FFF2-40B4-BE49-F238E27FC236}">
                <a16:creationId xmlns:a16="http://schemas.microsoft.com/office/drawing/2014/main" id="{59F48D27-4F51-EDDA-3283-6A7CE3048068}"/>
              </a:ext>
            </a:extLst>
          </p:cNvPr>
          <p:cNvGraphicFramePr>
            <a:graphicFrameLocks noGrp="1"/>
          </p:cNvGraphicFramePr>
          <p:nvPr>
            <p:extLst>
              <p:ext uri="{D42A27DB-BD31-4B8C-83A1-F6EECF244321}">
                <p14:modId xmlns:p14="http://schemas.microsoft.com/office/powerpoint/2010/main" val="289014636"/>
              </p:ext>
            </p:extLst>
          </p:nvPr>
        </p:nvGraphicFramePr>
        <p:xfrm>
          <a:off x="5486860" y="5307619"/>
          <a:ext cx="5435601" cy="741680"/>
        </p:xfrm>
        <a:graphic>
          <a:graphicData uri="http://schemas.openxmlformats.org/drawingml/2006/table">
            <a:tbl>
              <a:tblPr firstRow="1" bandRow="1">
                <a:tableStyleId>{5940675A-B579-460E-94D1-54222C63F5DA}</a:tableStyleId>
              </a:tblPr>
              <a:tblGrid>
                <a:gridCol w="3793614">
                  <a:extLst>
                    <a:ext uri="{9D8B030D-6E8A-4147-A177-3AD203B41FA5}">
                      <a16:colId xmlns:a16="http://schemas.microsoft.com/office/drawing/2014/main" val="2311784569"/>
                    </a:ext>
                  </a:extLst>
                </a:gridCol>
                <a:gridCol w="1641987">
                  <a:extLst>
                    <a:ext uri="{9D8B030D-6E8A-4147-A177-3AD203B41FA5}">
                      <a16:colId xmlns:a16="http://schemas.microsoft.com/office/drawing/2014/main" val="2353645352"/>
                    </a:ext>
                  </a:extLst>
                </a:gridCol>
              </a:tblGrid>
              <a:tr h="370840">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ASSICURAZIONE INTEGRATIVA</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37687104"/>
                  </a:ext>
                </a:extLst>
              </a:tr>
              <a:tr h="370840">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TRINITY GESE EXAM</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€ 140</a:t>
                      </a:r>
                    </a:p>
                  </a:txBody>
                  <a:tcPr/>
                </a:tc>
                <a:extLst>
                  <a:ext uri="{0D108BD9-81ED-4DB2-BD59-A6C34878D82A}">
                    <a16:rowId xmlns:a16="http://schemas.microsoft.com/office/drawing/2014/main" val="1957210055"/>
                  </a:ext>
                </a:extLst>
              </a:tr>
            </a:tbl>
          </a:graphicData>
        </a:graphic>
      </p:graphicFrame>
      <p:pic>
        <p:nvPicPr>
          <p:cNvPr id="15" name="Picture 2" descr="gaBath Spa University">
            <a:extLst>
              <a:ext uri="{FF2B5EF4-FFF2-40B4-BE49-F238E27FC236}">
                <a16:creationId xmlns:a16="http://schemas.microsoft.com/office/drawing/2014/main" id="{82C475B1-76D3-F930-E24E-8961E5630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64" y="2277134"/>
            <a:ext cx="5040262" cy="3780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2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dirty="0">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dirty="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dirty="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050" name="Picture 2" descr="vacanza studio eastbourne (7)">
            <a:extLst>
              <a:ext uri="{FF2B5EF4-FFF2-40B4-BE49-F238E27FC236}">
                <a16:creationId xmlns:a16="http://schemas.microsoft.com/office/drawing/2014/main" id="{0E0BEBA0-FDF8-85A3-5198-B6EAF6958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52" y="2997917"/>
            <a:ext cx="4034913" cy="2622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OFFERTE SPECIALI</a:t>
            </a:r>
          </a:p>
        </p:txBody>
      </p:sp>
      <p:sp>
        <p:nvSpPr>
          <p:cNvPr id="3" name="Segnaposto testo 2">
            <a:extLst>
              <a:ext uri="{FF2B5EF4-FFF2-40B4-BE49-F238E27FC236}">
                <a16:creationId xmlns:a16="http://schemas.microsoft.com/office/drawing/2014/main" id="{F26BBBF3-8701-39E8-4FE9-FC30E19E5DBB}"/>
              </a:ext>
            </a:extLst>
          </p:cNvPr>
          <p:cNvSpPr>
            <a:spLocks noGrp="1"/>
          </p:cNvSpPr>
          <p:nvPr>
            <p:ph idx="1"/>
          </p:nvPr>
        </p:nvSpPr>
        <p:spPr>
          <a:xfrm>
            <a:off x="6685936" y="1645305"/>
            <a:ext cx="4667864" cy="4357415"/>
          </a:xfrm>
        </p:spPr>
        <p:txBody>
          <a:bodyPr>
            <a:normAutofit fontScale="62500" lnSpcReduction="20000"/>
          </a:bodyPr>
          <a:lstStyle/>
          <a:p>
            <a:pPr marL="0" indent="0" algn="ctr">
              <a:buNone/>
            </a:pPr>
            <a:r>
              <a:rPr lang="it-IT" sz="3200" u="sng" dirty="0">
                <a:latin typeface="Calibri Light" panose="020F0302020204030204" pitchFamily="34" charset="0"/>
                <a:ea typeface="Calibri Light" panose="020F0302020204030204" pitchFamily="34" charset="0"/>
                <a:cs typeface="Calibri Light" panose="020F0302020204030204" pitchFamily="34" charset="0"/>
              </a:rPr>
              <a:t>Per prenotazioni entro il 28 febbraio 2025 risparmio complessivo di € 280 di cui:</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€ 60 </a:t>
            </a:r>
            <a:r>
              <a:rPr lang="it-IT" sz="28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Prezzo Carburante Bloccato </a:t>
            </a:r>
            <a:r>
              <a:rPr lang="it-IT" sz="28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€ 70 </a:t>
            </a:r>
            <a:r>
              <a:rPr lang="it-IT" sz="2800" dirty="0">
                <a:latin typeface="Calibri Light" panose="020F0302020204030204" pitchFamily="34" charset="0"/>
                <a:ea typeface="Calibri Light" panose="020F0302020204030204" pitchFamily="34" charset="0"/>
                <a:cs typeface="Calibri Light" panose="020F0302020204030204" pitchFamily="34" charset="0"/>
                <a:hlinkClick r:id="rId2"/>
              </a:rPr>
              <a:t>Polizza Amica </a:t>
            </a:r>
            <a:r>
              <a:rPr lang="it-IT" sz="28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€ 100 Buono Agenzia, spendibile presso le Agenzie di Viaggi &amp; Turismo del nostro Gruppo, valido per qualsiasi destinazione, in Italia e nel mondo (esclusa la sola biglietteria aerea, marittima e ferroviaria) con un minimo di spesa pari a € 1.000.</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€ 50 Cambio corso/destinazione/data in omaggio, da comunicare entro il 30/4/2025 (valido solo per destinazioni estero)</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Segnaposto testo 2">
            <a:extLst>
              <a:ext uri="{FF2B5EF4-FFF2-40B4-BE49-F238E27FC236}">
                <a16:creationId xmlns:a16="http://schemas.microsoft.com/office/drawing/2014/main" id="{2C543B7E-A4FD-723D-5DA0-82A89DAFA4A9}"/>
              </a:ext>
            </a:extLst>
          </p:cNvPr>
          <p:cNvSpPr txBox="1">
            <a:spLocks/>
          </p:cNvSpPr>
          <p:nvPr/>
        </p:nvSpPr>
        <p:spPr>
          <a:xfrm>
            <a:off x="838200" y="1556815"/>
            <a:ext cx="4667864" cy="5176685"/>
          </a:xfrm>
          <a:prstGeom prst="rect">
            <a:avLst/>
          </a:prstGeom>
        </p:spPr>
        <p:txBody>
          <a:bodyPr vert="horz" lIns="91440" tIns="45720" rIns="91440" bIns="45720" rtlCol="0" anchor="ctr">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it-IT" sz="3600" u="sng" dirty="0">
                <a:latin typeface="Calibri Light" panose="020F0302020204030204" pitchFamily="34" charset="0"/>
                <a:ea typeface="Calibri Light" panose="020F0302020204030204" pitchFamily="34" charset="0"/>
                <a:cs typeface="Calibri Light" panose="020F0302020204030204" pitchFamily="34" charset="0"/>
              </a:rPr>
              <a:t>Per prenotazioni entro il 15 dicembre 2024 risparmio complessivo di € 630 di cui:</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€ 200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NO RISK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€ 150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Prezzi Bloccati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€ 60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Prezzo Carburante Bloccato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€ 70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Polizza Amica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€ 100 Buono Agenzia, spendibile presso le Agenzie di Viaggi &amp; Turismo del nostro Gruppo, valido per qualsiasi destinazione, in Italia e nel mondo (esclusa la sola biglietteria aerea, marittima e ferroviaria) con un minimo di spesa pari a € 1.000.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€ 50 Cambio corso/destinazione/data in omaggio, da comunicare entro il 30/4/2025 (valido solo per destinazioni estero)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39327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Freeform 62"/>
          <p:cNvSpPr/>
          <p:nvPr/>
        </p:nvSpPr>
        <p:spPr>
          <a:xfrm>
            <a:off x="-1" y="738618"/>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dirty="0">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9857" y="853625"/>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336" y="210497"/>
            <a:ext cx="4237181" cy="1660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LEGACY SELECTION</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4296696" y="1966451"/>
            <a:ext cx="7440562" cy="4357415"/>
          </a:xfrm>
        </p:spPr>
        <p:txBody>
          <a:bodyPr>
            <a:normAutofit fontScale="92500" lnSpcReduction="20000"/>
          </a:bodyPr>
          <a:lstStyle/>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I centri della </a:t>
            </a:r>
            <a:r>
              <a:rPr lang="it-IT" sz="2000" b="1" dirty="0">
                <a:latin typeface="Calibri Light" panose="020F0302020204030204" pitchFamily="34" charset="0"/>
                <a:ea typeface="Calibri Light" panose="020F0302020204030204" pitchFamily="34" charset="0"/>
                <a:cs typeface="Calibri Light" panose="020F0302020204030204" pitchFamily="34" charset="0"/>
              </a:rPr>
              <a:t>LEGACY SELECTION </a:t>
            </a:r>
            <a:r>
              <a:rPr lang="it-IT" sz="2000" dirty="0">
                <a:latin typeface="Calibri Light" panose="020F0302020204030204" pitchFamily="34" charset="0"/>
                <a:ea typeface="Calibri Light" panose="020F0302020204030204" pitchFamily="34" charset="0"/>
                <a:cs typeface="Calibri Light" panose="020F0302020204030204" pitchFamily="34" charset="0"/>
              </a:rPr>
              <a:t>sono a gestione diretta ed esclusiva L’astrolabio. </a:t>
            </a:r>
          </a:p>
          <a:p>
            <a:pPr marL="0" indent="0" algn="l">
              <a:buNone/>
            </a:pPr>
            <a:r>
              <a:rPr lang="it-IT" sz="2000" u="sng" dirty="0">
                <a:latin typeface="Calibri Light" panose="020F0302020204030204" pitchFamily="34" charset="0"/>
                <a:ea typeface="Calibri Light" panose="020F0302020204030204" pitchFamily="34" charset="0"/>
                <a:cs typeface="Calibri Light" panose="020F0302020204030204" pitchFamily="34" charset="0"/>
              </a:rPr>
              <a:t>Si contraddistinguono per i seguenti fattori</a:t>
            </a:r>
            <a:r>
              <a:rPr lang="it-IT" sz="2000" dirty="0">
                <a:latin typeface="Calibri Light" panose="020F0302020204030204" pitchFamily="34" charset="0"/>
                <a:ea typeface="Calibri Light" panose="020F0302020204030204" pitchFamily="34" charset="0"/>
                <a:cs typeface="Calibri Light" panose="020F0302020204030204" pitchFamily="34" charset="0"/>
              </a:rPr>
              <a:t>: </a:t>
            </a:r>
          </a:p>
          <a:p>
            <a:pPr algn="l"/>
            <a:r>
              <a:rPr lang="it-IT" sz="2000" dirty="0">
                <a:latin typeface="Calibri Light" panose="020F0302020204030204" pitchFamily="34" charset="0"/>
                <a:ea typeface="Calibri Light" panose="020F0302020204030204" pitchFamily="34" charset="0"/>
                <a:cs typeface="Calibri Light" panose="020F0302020204030204" pitchFamily="34" charset="0"/>
              </a:rPr>
              <a:t>Menù e sistemazioni della massima qualità rispetto alla media degli altri colleges </a:t>
            </a:r>
          </a:p>
          <a:p>
            <a:pPr algn="l"/>
            <a:r>
              <a:rPr lang="it-IT" sz="2000" dirty="0">
                <a:latin typeface="Calibri Light" panose="020F0302020204030204" pitchFamily="34" charset="0"/>
                <a:ea typeface="Calibri Light" panose="020F0302020204030204" pitchFamily="34" charset="0"/>
                <a:cs typeface="Calibri Light" panose="020F0302020204030204" pitchFamily="34" charset="0"/>
              </a:rPr>
              <a:t>Programmi didattici evoluti </a:t>
            </a:r>
          </a:p>
          <a:p>
            <a:pPr algn="l"/>
            <a:r>
              <a:rPr lang="it-IT" sz="2000" dirty="0">
                <a:latin typeface="Calibri Light" panose="020F0302020204030204" pitchFamily="34" charset="0"/>
                <a:ea typeface="Calibri Light" panose="020F0302020204030204" pitchFamily="34" charset="0"/>
                <a:cs typeface="Calibri Light" panose="020F0302020204030204" pitchFamily="34" charset="0"/>
              </a:rPr>
              <a:t>Esperienza di internazionalità con la collaborazione di consolidati Partners inglesi </a:t>
            </a:r>
          </a:p>
          <a:p>
            <a:pPr algn="l"/>
            <a:r>
              <a:rPr lang="it-IT" sz="2000" dirty="0">
                <a:latin typeface="Calibri Light" panose="020F0302020204030204" pitchFamily="34" charset="0"/>
                <a:ea typeface="Calibri Light" panose="020F0302020204030204" pitchFamily="34" charset="0"/>
                <a:cs typeface="Calibri Light" panose="020F0302020204030204" pitchFamily="34" charset="0"/>
              </a:rPr>
              <a:t>Presenza in loco di un </a:t>
            </a:r>
            <a:r>
              <a:rPr lang="it-IT" sz="2000" dirty="0" err="1">
                <a:latin typeface="Calibri Light" panose="020F0302020204030204" pitchFamily="34" charset="0"/>
                <a:ea typeface="Calibri Light" panose="020F0302020204030204" pitchFamily="34" charset="0"/>
                <a:cs typeface="Calibri Light" panose="020F0302020204030204" pitchFamily="34" charset="0"/>
              </a:rPr>
              <a:t>Italian</a:t>
            </a:r>
            <a:r>
              <a:rPr lang="it-IT" sz="2000" dirty="0">
                <a:latin typeface="Calibri Light" panose="020F0302020204030204" pitchFamily="34" charset="0"/>
                <a:ea typeface="Calibri Light" panose="020F0302020204030204" pitchFamily="34" charset="0"/>
                <a:cs typeface="Calibri Light" panose="020F0302020204030204" pitchFamily="34" charset="0"/>
              </a:rPr>
              <a:t> Coordinator de </a:t>
            </a:r>
            <a:r>
              <a:rPr lang="it-IT" sz="2000" b="1" dirty="0">
                <a:latin typeface="Calibri Light" panose="020F0302020204030204" pitchFamily="34" charset="0"/>
                <a:ea typeface="Calibri Light" panose="020F0302020204030204" pitchFamily="34" charset="0"/>
                <a:cs typeface="Calibri Light" panose="020F0302020204030204" pitchFamily="34" charset="0"/>
              </a:rPr>
              <a:t>L’astrolabio</a:t>
            </a:r>
            <a:r>
              <a:rPr lang="it-IT" sz="2000" dirty="0">
                <a:latin typeface="Calibri Light" panose="020F0302020204030204" pitchFamily="34" charset="0"/>
                <a:ea typeface="Calibri Light" panose="020F0302020204030204" pitchFamily="34" charset="0"/>
                <a:cs typeface="Calibri Light" panose="020F0302020204030204" pitchFamily="34" charset="0"/>
              </a:rPr>
              <a:t>, durante l’intera stagione. </a:t>
            </a:r>
          </a:p>
          <a:p>
            <a:pPr algn="l"/>
            <a:endParaRPr lang="it-IT" sz="2000"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Tutti i centri della Legacy </a:t>
            </a:r>
            <a:r>
              <a:rPr lang="it-IT" sz="2000" dirty="0" err="1">
                <a:latin typeface="Calibri Light" panose="020F0302020204030204" pitchFamily="34" charset="0"/>
                <a:ea typeface="Calibri Light" panose="020F0302020204030204" pitchFamily="34" charset="0"/>
                <a:cs typeface="Calibri Light" panose="020F0302020204030204" pitchFamily="34" charset="0"/>
              </a:rPr>
              <a:t>Selection</a:t>
            </a:r>
            <a:r>
              <a:rPr lang="it-IT" sz="2000" dirty="0">
                <a:latin typeface="Calibri Light" panose="020F0302020204030204" pitchFamily="34" charset="0"/>
                <a:ea typeface="Calibri Light" panose="020F0302020204030204" pitchFamily="34" charset="0"/>
                <a:cs typeface="Calibri Light" panose="020F0302020204030204" pitchFamily="34" charset="0"/>
              </a:rPr>
              <a:t> prevedono 14 notti di soggiorno e Corsi di Studio riconosciuti dal British </a:t>
            </a:r>
            <a:r>
              <a:rPr lang="it-IT" sz="2000" dirty="0" err="1">
                <a:latin typeface="Calibri Light" panose="020F0302020204030204" pitchFamily="34" charset="0"/>
                <a:ea typeface="Calibri Light" panose="020F0302020204030204" pitchFamily="34" charset="0"/>
                <a:cs typeface="Calibri Light" panose="020F0302020204030204" pitchFamily="34" charset="0"/>
              </a:rPr>
              <a:t>Council</a:t>
            </a:r>
            <a:r>
              <a:rPr lang="it-IT" sz="2000" dirty="0">
                <a:latin typeface="Calibri Light" panose="020F0302020204030204" pitchFamily="34" charset="0"/>
                <a:ea typeface="Calibri Light" panose="020F0302020204030204" pitchFamily="34" charset="0"/>
                <a:cs typeface="Calibri Light" panose="020F0302020204030204" pitchFamily="34" charset="0"/>
              </a:rPr>
              <a:t>.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6" name="Picture 2" descr="vacanza studio londra egham (28)">
            <a:extLst>
              <a:ext uri="{FF2B5EF4-FFF2-40B4-BE49-F238E27FC236}">
                <a16:creationId xmlns:a16="http://schemas.microsoft.com/office/drawing/2014/main" id="{89DFE0DD-4963-8CC4-981C-96527E945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29" y="1846678"/>
            <a:ext cx="3134032" cy="447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943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rmAutofit/>
          </a:bodyPr>
          <a:lstStyle/>
          <a:p>
            <a:r>
              <a:rPr lang="it-IT" sz="5400" b="1" dirty="0">
                <a:latin typeface="Calibri" panose="020F0502020204030204" pitchFamily="34" charset="0"/>
                <a:ea typeface="Calibri" panose="020F0502020204030204" pitchFamily="34" charset="0"/>
                <a:cs typeface="Calibri" panose="020F0502020204030204" pitchFamily="34" charset="0"/>
              </a:rPr>
              <a:t>BATH SPA UNIVERSITY 2025</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7" y="1927122"/>
            <a:ext cx="4639664" cy="4357415"/>
          </a:xfrm>
        </p:spPr>
        <p:txBody>
          <a:bodyPr>
            <a:normAutofit fontScale="62500" lnSpcReduction="20000"/>
          </a:bodyPr>
          <a:lstStyle/>
          <a:p>
            <a:pPr algn="l"/>
            <a:r>
              <a:rPr lang="it-IT" sz="3200" b="0" i="0" dirty="0">
                <a:solidFill>
                  <a:srgbClr val="4A4E57"/>
                </a:solidFill>
                <a:effectLst/>
                <a:latin typeface="Calibri Light" panose="020F0302020204030204" pitchFamily="34" charset="0"/>
                <a:ea typeface="Microsoft JhengHei UI Light" panose="020B0304030504040204" pitchFamily="34" charset="-120"/>
              </a:rPr>
              <a:t>La graziosa </a:t>
            </a:r>
            <a:r>
              <a:rPr lang="it-IT" sz="3200" b="0" i="0" u="none" strike="noStrike" dirty="0">
                <a:solidFill>
                  <a:srgbClr val="A0CE4E"/>
                </a:solidFill>
                <a:effectLst/>
                <a:latin typeface="Calibri Light" panose="020F0302020204030204" pitchFamily="34" charset="0"/>
                <a:ea typeface="Microsoft JhengHei UI Light" panose="020B0304030504040204" pitchFamily="34" charset="-120"/>
                <a:hlinkClick r:id="rId2"/>
              </a:rPr>
              <a:t>cittadina di Bath</a:t>
            </a:r>
            <a:r>
              <a:rPr lang="it-IT" sz="3200" b="0" i="0" dirty="0">
                <a:solidFill>
                  <a:srgbClr val="4A4E57"/>
                </a:solidFill>
                <a:effectLst/>
                <a:latin typeface="Calibri Light" panose="020F0302020204030204" pitchFamily="34" charset="0"/>
                <a:ea typeface="Microsoft JhengHei UI Light" panose="020B0304030504040204" pitchFamily="34" charset="-120"/>
              </a:rPr>
              <a:t> si è sviluppata nel XVII secolo e ancora oggi il suo centro è uno straordinario esempio di architettura georgiana e neoclassica che raggiunge l’apice nei complessi residenziali del </a:t>
            </a:r>
            <a:r>
              <a:rPr lang="it-IT" sz="3200" b="0" i="0" u="none" strike="noStrike" dirty="0">
                <a:solidFill>
                  <a:srgbClr val="A0CE4E"/>
                </a:solidFill>
                <a:effectLst/>
                <a:latin typeface="Calibri Light" panose="020F0302020204030204" pitchFamily="34" charset="0"/>
                <a:ea typeface="Microsoft JhengHei UI Light" panose="020B0304030504040204" pitchFamily="34" charset="-120"/>
                <a:hlinkClick r:id="rId3"/>
              </a:rPr>
              <a:t>Circus</a:t>
            </a:r>
            <a:r>
              <a:rPr lang="it-IT" sz="3200" b="0" i="0" dirty="0">
                <a:solidFill>
                  <a:srgbClr val="4A4E57"/>
                </a:solidFill>
                <a:effectLst/>
                <a:latin typeface="Calibri Light" panose="020F0302020204030204" pitchFamily="34" charset="0"/>
                <a:ea typeface="Microsoft JhengHei UI Light" panose="020B0304030504040204" pitchFamily="34" charset="-120"/>
              </a:rPr>
              <a:t> e del </a:t>
            </a:r>
            <a:r>
              <a:rPr lang="it-IT" sz="3200" b="0" i="0" u="none" strike="noStrike" dirty="0">
                <a:solidFill>
                  <a:srgbClr val="A0CE4E"/>
                </a:solidFill>
                <a:effectLst/>
                <a:latin typeface="Calibri Light" panose="020F0302020204030204" pitchFamily="34" charset="0"/>
                <a:ea typeface="Microsoft JhengHei UI Light" panose="020B0304030504040204" pitchFamily="34" charset="-120"/>
                <a:hlinkClick r:id="rId4"/>
              </a:rPr>
              <a:t>Royal </a:t>
            </a:r>
            <a:r>
              <a:rPr lang="it-IT" sz="3200" b="0" i="0" u="none" strike="noStrike" dirty="0" err="1">
                <a:solidFill>
                  <a:srgbClr val="A0CE4E"/>
                </a:solidFill>
                <a:effectLst/>
                <a:latin typeface="Calibri Light" panose="020F0302020204030204" pitchFamily="34" charset="0"/>
                <a:ea typeface="Microsoft JhengHei UI Light" panose="020B0304030504040204" pitchFamily="34" charset="-120"/>
                <a:hlinkClick r:id="rId4"/>
              </a:rPr>
              <a:t>Crescent</a:t>
            </a:r>
            <a:r>
              <a:rPr lang="it-IT" sz="3200" b="0" i="0" dirty="0">
                <a:solidFill>
                  <a:srgbClr val="4A4E57"/>
                </a:solidFill>
                <a:effectLst/>
                <a:latin typeface="Calibri Light" panose="020F0302020204030204" pitchFamily="34" charset="0"/>
                <a:ea typeface="Microsoft JhengHei UI Light" panose="020B0304030504040204" pitchFamily="34" charset="-120"/>
              </a:rPr>
              <a:t>.</a:t>
            </a:r>
          </a:p>
          <a:p>
            <a:pPr algn="l"/>
            <a:endParaRPr lang="it-IT" sz="3200" b="0" i="0" dirty="0">
              <a:solidFill>
                <a:srgbClr val="4A4E57"/>
              </a:solidFill>
              <a:effectLst/>
              <a:latin typeface="Calibri Light" panose="020F0302020204030204" pitchFamily="34" charset="0"/>
              <a:ea typeface="Microsoft JhengHei UI Light" panose="020B0304030504040204" pitchFamily="34" charset="-120"/>
            </a:endParaRPr>
          </a:p>
          <a:p>
            <a:pPr algn="l"/>
            <a:r>
              <a:rPr lang="it-IT" sz="3200" dirty="0">
                <a:solidFill>
                  <a:srgbClr val="4A4E57"/>
                </a:solidFill>
                <a:latin typeface="Calibri Light" panose="020F0302020204030204" pitchFamily="34" charset="0"/>
                <a:ea typeface="Microsoft JhengHei UI Light" panose="020B0304030504040204" pitchFamily="34" charset="-120"/>
              </a:rPr>
              <a:t>La città ha molto da offrire: eccellenti musei e gallerie, gite in barca sul </a:t>
            </a:r>
            <a:r>
              <a:rPr lang="it-IT" sz="3200" b="1" dirty="0">
                <a:solidFill>
                  <a:srgbClr val="4A4E57"/>
                </a:solidFill>
                <a:latin typeface="Calibri Light" panose="020F0302020204030204" pitchFamily="34" charset="0"/>
                <a:ea typeface="Microsoft JhengHei UI Light" panose="020B0304030504040204" pitchFamily="34" charset="-120"/>
              </a:rPr>
              <a:t>fiume Avon</a:t>
            </a:r>
            <a:r>
              <a:rPr lang="it-IT" sz="3200" dirty="0">
                <a:solidFill>
                  <a:srgbClr val="4A4E57"/>
                </a:solidFill>
                <a:latin typeface="Calibri Light" panose="020F0302020204030204" pitchFamily="34" charset="0"/>
                <a:ea typeface="Microsoft JhengHei UI Light" panose="020B0304030504040204" pitchFamily="34" charset="-120"/>
              </a:rPr>
              <a:t>, pedalate lungo il Kennet &amp; Avon Canal, uno spettacolare stabilimento balneare romano e il suo equivalente moderno, l'elegante </a:t>
            </a:r>
            <a:r>
              <a:rPr lang="it-IT" sz="3200" u="sng" dirty="0" err="1">
                <a:solidFill>
                  <a:srgbClr val="4A4E57"/>
                </a:solidFill>
                <a:latin typeface="Calibri Light" panose="020F0302020204030204" pitchFamily="34" charset="0"/>
                <a:ea typeface="Microsoft JhengHei UI Light" panose="020B0304030504040204" pitchFamily="34" charset="-120"/>
              </a:rPr>
              <a:t>Thermae</a:t>
            </a:r>
            <a:r>
              <a:rPr lang="it-IT" sz="3200" u="sng" dirty="0">
                <a:solidFill>
                  <a:srgbClr val="4A4E57"/>
                </a:solidFill>
                <a:latin typeface="Calibri Light" panose="020F0302020204030204" pitchFamily="34" charset="0"/>
                <a:ea typeface="Microsoft JhengHei UI Light" panose="020B0304030504040204" pitchFamily="34" charset="-120"/>
              </a:rPr>
              <a:t> Bath Spa</a:t>
            </a:r>
            <a:r>
              <a:rPr lang="it-IT" sz="3200" dirty="0"/>
              <a:t>.</a:t>
            </a:r>
            <a:endParaRPr lang="it-IT" sz="3200" b="0" i="0" dirty="0">
              <a:solidFill>
                <a:srgbClr val="4A4E57"/>
              </a:solidFill>
              <a:effectLst/>
              <a:latin typeface="Calibri Light" panose="020F0302020204030204" pitchFamily="34" charset="0"/>
              <a:ea typeface="Microsoft JhengHei UI Light" panose="020B0304030504040204" pitchFamily="34" charset="-120"/>
            </a:endParaRPr>
          </a:p>
          <a:p>
            <a:pPr marL="0" indent="0">
              <a:buNone/>
            </a:pPr>
            <a:endParaRPr lang="it-IT" dirty="0"/>
          </a:p>
        </p:txBody>
      </p:sp>
      <p:pic>
        <p:nvPicPr>
          <p:cNvPr id="4" name="Immagine 3">
            <a:extLst>
              <a:ext uri="{FF2B5EF4-FFF2-40B4-BE49-F238E27FC236}">
                <a16:creationId xmlns:a16="http://schemas.microsoft.com/office/drawing/2014/main" id="{9FF14C14-677B-511F-ADB1-2CC22BB5A0B8}"/>
              </a:ext>
            </a:extLst>
          </p:cNvPr>
          <p:cNvPicPr>
            <a:picLocks noChangeAspect="1"/>
          </p:cNvPicPr>
          <p:nvPr/>
        </p:nvPicPr>
        <p:blipFill>
          <a:blip r:embed="rId5"/>
          <a:stretch>
            <a:fillRect/>
          </a:stretch>
        </p:blipFill>
        <p:spPr>
          <a:xfrm>
            <a:off x="838200" y="1517053"/>
            <a:ext cx="4767485" cy="4767485"/>
          </a:xfrm>
          <a:prstGeom prst="rect">
            <a:avLst/>
          </a:prstGeom>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C0AFD21-9B11-4C3E-AC11-8893ABC73620}"/>
              </a:ext>
            </a:extLst>
          </p:cNvPr>
          <p:cNvPicPr>
            <a:picLocks noChangeAspect="1"/>
          </p:cNvPicPr>
          <p:nvPr/>
        </p:nvPicPr>
        <p:blipFill>
          <a:blip r:embed="rId2"/>
          <a:stretch>
            <a:fillRect/>
          </a:stretch>
        </p:blipFill>
        <p:spPr>
          <a:xfrm>
            <a:off x="4139381" y="887204"/>
            <a:ext cx="6941574" cy="3632792"/>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19137807">
            <a:off x="4587092" y="31866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42452" y="601200"/>
            <a:ext cx="3165987" cy="4204800"/>
          </a:xfrm>
        </p:spPr>
        <p:txBody>
          <a:bodyPr>
            <a:normAutofit/>
          </a:bodyPr>
          <a:lstStyle/>
          <a:p>
            <a:pPr marL="0" indent="0">
              <a:buNone/>
            </a:pPr>
            <a:r>
              <a:rPr lang="it-IT" sz="3200" u="sng" dirty="0">
                <a:latin typeface="Calibri" panose="020F0502020204030204" pitchFamily="34" charset="0"/>
                <a:ea typeface="Calibri" panose="020F0502020204030204" pitchFamily="34" charset="0"/>
                <a:cs typeface="Calibri" panose="020F0502020204030204" pitchFamily="34" charset="0"/>
              </a:rPr>
              <a:t>L’UNIVERSITÀ:</a:t>
            </a:r>
          </a:p>
          <a:p>
            <a:pPr marL="0" indent="0">
              <a:buNone/>
            </a:pPr>
            <a:endParaRPr lang="it-IT" sz="1800" u="sng" dirty="0">
              <a:latin typeface="Calibri" panose="020F0502020204030204" pitchFamily="34" charset="0"/>
              <a:ea typeface="Calibri" panose="020F0502020204030204" pitchFamily="34" charset="0"/>
              <a:cs typeface="Calibri" panose="020F0502020204030204" pitchFamily="34" charset="0"/>
            </a:endParaRPr>
          </a:p>
          <a:p>
            <a:r>
              <a:rPr lang="it-IT" b="0" i="0" dirty="0">
                <a:solidFill>
                  <a:srgbClr val="4A4E57"/>
                </a:solidFill>
                <a:effectLst/>
                <a:latin typeface="Calibri Light" panose="020F0302020204030204" pitchFamily="34" charset="0"/>
                <a:ea typeface="Microsoft JhengHei UI Light" panose="020B0304030504040204" pitchFamily="34" charset="-120"/>
              </a:rPr>
              <a:t>Il nostro college è la </a:t>
            </a:r>
            <a:r>
              <a:rPr lang="it-IT" b="0" i="0" u="none" strike="noStrike" dirty="0">
                <a:solidFill>
                  <a:srgbClr val="A0CE4E"/>
                </a:solidFill>
                <a:effectLst/>
                <a:latin typeface="Calibri Light" panose="020F0302020204030204" pitchFamily="34" charset="0"/>
                <a:ea typeface="Microsoft JhengHei UI Light" panose="020B0304030504040204" pitchFamily="34" charset="-120"/>
                <a:hlinkClick r:id="rId3"/>
              </a:rPr>
              <a:t>Bath Spa University</a:t>
            </a:r>
            <a:r>
              <a:rPr lang="it-IT" b="0" i="0" dirty="0">
                <a:solidFill>
                  <a:srgbClr val="4A4E57"/>
                </a:solidFill>
                <a:effectLst/>
                <a:latin typeface="Calibri Light" panose="020F0302020204030204" pitchFamily="34" charset="0"/>
                <a:ea typeface="Microsoft JhengHei UI Light" panose="020B0304030504040204" pitchFamily="34" charset="-120"/>
              </a:rPr>
              <a:t>, immersa nel verde delle colline che circondano Bath, raggiungibile in soli 20 minuti di autobus.</a:t>
            </a:r>
          </a:p>
          <a:p>
            <a:pPr marL="0" indent="0">
              <a:buNone/>
            </a:pPr>
            <a:r>
              <a:rPr lang="it-IT" dirty="0">
                <a:latin typeface="Calibri Light" panose="020F0302020204030204" pitchFamily="34" charset="0"/>
                <a:ea typeface="Calibri Light" panose="020F0302020204030204" pitchFamily="34" charset="0"/>
                <a:cs typeface="Calibri Light" panose="020F0302020204030204" pitchFamily="34" charset="0"/>
                <a:hlinkClick r:id="rId4"/>
              </a:rPr>
              <a:t>Vacanze Studio Inghilterra a Bath | Corsi linguistici | L'astrolabio</a:t>
            </a:r>
            <a:endPar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dirty="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r>
              <a:rPr lang="it-IT" sz="2800" b="1" kern="1200" dirty="0">
                <a:solidFill>
                  <a:srgbClr val="0070C0"/>
                </a:solidFill>
                <a:latin typeface="Calibri Light" panose="020F0302020204030204" pitchFamily="34" charset="0"/>
                <a:ea typeface="+mn-ea"/>
                <a:cs typeface="Calibri Light" panose="020F0302020204030204" pitchFamily="34" charset="0"/>
              </a:rPr>
              <a:t>						</a:t>
            </a:r>
          </a:p>
          <a:p>
            <a:pPr defTabSz="457200">
              <a:defRPr sz="3600" b="1">
                <a:solidFill>
                  <a:srgbClr val="009900"/>
                </a:solidFill>
                <a:latin typeface="Arial Narrow"/>
                <a:ea typeface="Arial Narrow"/>
                <a:cs typeface="Arial Narrow"/>
                <a:sym typeface="Arial Narrow"/>
              </a:defRPr>
            </a:pPr>
            <a:endParaRPr sz="3000" b="1" kern="1200" dirty="0">
              <a:solidFill>
                <a:srgbClr val="0070C0"/>
              </a:solidFill>
              <a:latin typeface="Cavolini" panose="03000502040302020204" pitchFamily="66" charset="0"/>
              <a:ea typeface="+mn-ea"/>
              <a:cs typeface="Cavolini" panose="03000502040302020204" pitchFamily="66" charset="0"/>
            </a:endParaRPr>
          </a:p>
        </p:txBody>
      </p:sp>
      <p:pic>
        <p:nvPicPr>
          <p:cNvPr id="2" name="Immagine 1">
            <a:extLst>
              <a:ext uri="{FF2B5EF4-FFF2-40B4-BE49-F238E27FC236}">
                <a16:creationId xmlns:a16="http://schemas.microsoft.com/office/drawing/2014/main" id="{4B97B265-005E-FD68-40E8-BBDFCB502C7F}"/>
              </a:ext>
            </a:extLst>
          </p:cNvPr>
          <p:cNvPicPr>
            <a:picLocks noChangeAspect="1"/>
          </p:cNvPicPr>
          <p:nvPr/>
        </p:nvPicPr>
        <p:blipFill>
          <a:blip r:embed="rId2"/>
          <a:stretch>
            <a:fillRect/>
          </a:stretch>
        </p:blipFill>
        <p:spPr>
          <a:xfrm>
            <a:off x="6096000" y="1117647"/>
            <a:ext cx="5575236" cy="3716823"/>
          </a:xfrm>
          <a:prstGeom prst="rect">
            <a:avLst/>
          </a:prstGeom>
        </p:spPr>
      </p:pic>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dirty="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442453" y="601199"/>
            <a:ext cx="11298204" cy="4560735"/>
          </a:xfrm>
        </p:spPr>
        <p:txBody>
          <a:bodyPr>
            <a:normAutofit/>
          </a:bodyPr>
          <a:lstStyle/>
          <a:p>
            <a: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t>ETÀ:</a:t>
            </a:r>
            <a:b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br>
            <a:r>
              <a:rPr lang="it-IT" dirty="0">
                <a:effectLst/>
                <a:latin typeface="Calibri Light" panose="020F0302020204030204" pitchFamily="34" charset="0"/>
                <a:ea typeface="Calibri Light" panose="020F0302020204030204" pitchFamily="34" charset="0"/>
                <a:cs typeface="Calibri Light" panose="020F0302020204030204" pitchFamily="34" charset="0"/>
              </a:rPr>
              <a:t>11 – 17 anni</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College</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Famiglia (+14 anni)</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2 – 16 luglio 2025</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16 – 30 luglio 2025</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DURATA: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15 giorni/14 notti</a:t>
            </a: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dirty="0">
                <a:solidFill>
                  <a:schemeClr val="accent2"/>
                </a:solidFill>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jpeg" descr="image.jpeg"/>
          <p:cNvPicPr>
            <a:picLocks noChangeAspect="1"/>
          </p:cNvPicPr>
          <p:nvPr/>
        </p:nvPicPr>
        <p:blipFill>
          <a:blip r:embed="rId2"/>
          <a:srcRect b="20501"/>
          <a:stretch>
            <a:fillRect/>
          </a:stretch>
        </p:blipFill>
        <p:spPr>
          <a:xfrm>
            <a:off x="6096000" y="1061780"/>
            <a:ext cx="5674911" cy="3382399"/>
          </a:xfrm>
          <a:prstGeom prst="rect">
            <a:avLst/>
          </a:prstGeom>
          <a:ln w="12700">
            <a:miter lim="400000"/>
          </a:ln>
        </p:spPr>
      </p:pic>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707922" y="707923"/>
            <a:ext cx="4454013" cy="4166903"/>
          </a:xfrm>
        </p:spPr>
        <p:txBody>
          <a:bodyPr>
            <a:normAutofit fontScale="62500" lnSpcReduction="20000"/>
          </a:bodyPr>
          <a:lstStyle/>
          <a:p>
            <a:pPr marL="0" indent="0">
              <a:buNone/>
            </a:pPr>
            <a:r>
              <a:rPr lang="it-IT" sz="3800" u="sng" dirty="0">
                <a:latin typeface="Calibri" panose="020F0502020204030204" pitchFamily="34" charset="0"/>
                <a:ea typeface="Calibri" panose="020F0502020204030204" pitchFamily="34" charset="0"/>
                <a:cs typeface="Calibri" panose="020F0502020204030204" pitchFamily="34" charset="0"/>
              </a:rPr>
              <a:t>SISTEMAZIONE E TRATTAMENTO:</a:t>
            </a:r>
            <a:br>
              <a:rPr lang="it-IT" sz="3800" u="sng" dirty="0">
                <a:latin typeface="Calibri" panose="020F0502020204030204" pitchFamily="34" charset="0"/>
                <a:ea typeface="Calibri" panose="020F0502020204030204" pitchFamily="34" charset="0"/>
                <a:cs typeface="Calibri" panose="020F0502020204030204" pitchFamily="34" charset="0"/>
              </a:rPr>
            </a:br>
            <a:endParaRPr lang="it-IT" sz="3800" u="sng" dirty="0">
              <a:latin typeface="Calibri" panose="020F0502020204030204" pitchFamily="34" charset="0"/>
              <a:ea typeface="Calibri" panose="020F0502020204030204" pitchFamily="34" charset="0"/>
              <a:cs typeface="Calibri" panose="020F0502020204030204" pitchFamily="34" charset="0"/>
            </a:endParaRPr>
          </a:p>
          <a:p>
            <a:r>
              <a:rPr lang="it-IT" sz="3200" u="sng" dirty="0">
                <a:latin typeface="Calibri Light" panose="020F0302020204030204" pitchFamily="34" charset="0"/>
                <a:ea typeface="Calibri Light" panose="020F0302020204030204" pitchFamily="34" charset="0"/>
                <a:cs typeface="Calibri Light" panose="020F0302020204030204" pitchFamily="34" charset="0"/>
              </a:rPr>
              <a:t>COLLEGE:</a:t>
            </a:r>
            <a:r>
              <a:rPr lang="it-IT" sz="3200" dirty="0">
                <a:latin typeface="Calibri Light" panose="020F0302020204030204" pitchFamily="34" charset="0"/>
                <a:ea typeface="Calibri Light" panose="020F0302020204030204" pitchFamily="34" charset="0"/>
                <a:cs typeface="Calibri Light" panose="020F0302020204030204" pitchFamily="34" charset="0"/>
              </a:rPr>
              <a:t> camere singole con bagno privato in palazzine con aree comuni al piano</a:t>
            </a:r>
          </a:p>
          <a:p>
            <a:r>
              <a:rPr lang="it-IT" sz="3200" u="sng" dirty="0">
                <a:latin typeface="Calibri Light" panose="020F0302020204030204" pitchFamily="34" charset="0"/>
                <a:ea typeface="Calibri Light" panose="020F0302020204030204" pitchFamily="34" charset="0"/>
                <a:cs typeface="Calibri Light" panose="020F0302020204030204" pitchFamily="34" charset="0"/>
              </a:rPr>
              <a:t>FAMIGLIA:</a:t>
            </a:r>
            <a:r>
              <a:rPr lang="it-IT" sz="3200" dirty="0">
                <a:latin typeface="Calibri Light" panose="020F0302020204030204" pitchFamily="34" charset="0"/>
                <a:ea typeface="Calibri Light" panose="020F0302020204030204" pitchFamily="34" charset="0"/>
                <a:cs typeface="Calibri Light" panose="020F0302020204030204" pitchFamily="34" charset="0"/>
              </a:rPr>
              <a:t> con un compagno di corso italiano o straniero in famiglie selezionate dalla scuola.</a:t>
            </a:r>
            <a:br>
              <a:rPr lang="it-IT" sz="3200" dirty="0">
                <a:latin typeface="Calibri Light" panose="020F0302020204030204" pitchFamily="34" charset="0"/>
                <a:ea typeface="Calibri Light" panose="020F0302020204030204" pitchFamily="34" charset="0"/>
                <a:cs typeface="Calibri Light" panose="020F0302020204030204" pitchFamily="34" charset="0"/>
              </a:rPr>
            </a:br>
            <a:r>
              <a:rPr lang="it-IT" sz="3200" dirty="0">
                <a:latin typeface="Calibri Light" panose="020F0302020204030204" pitchFamily="34" charset="0"/>
                <a:ea typeface="Calibri Light" panose="020F0302020204030204" pitchFamily="34" charset="0"/>
                <a:cs typeface="Calibri Light" panose="020F0302020204030204" pitchFamily="34" charset="0"/>
              </a:rPr>
              <a:t>Abbonamento ai mezzi pubblici incluso</a:t>
            </a:r>
          </a:p>
          <a:p>
            <a:endParaRPr lang="it-IT" sz="3200" dirty="0">
              <a:latin typeface="Calibri" panose="020F0502020204030204" pitchFamily="34" charset="0"/>
              <a:ea typeface="Calibri" panose="020F0502020204030204" pitchFamily="34" charset="0"/>
              <a:cs typeface="Calibri" panose="020F0502020204030204" pitchFamily="34" charset="0"/>
            </a:endParaRPr>
          </a:p>
          <a:p>
            <a:r>
              <a:rPr lang="it-IT" sz="3200" dirty="0">
                <a:latin typeface="Calibri Light" panose="020F0302020204030204" pitchFamily="34" charset="0"/>
                <a:ea typeface="Calibri Light" panose="020F0302020204030204" pitchFamily="34" charset="0"/>
                <a:cs typeface="Calibri Light" panose="020F0302020204030204" pitchFamily="34" charset="0"/>
              </a:rPr>
              <a:t>Trattamento di pensione completa presso la mensa della scuola.</a:t>
            </a:r>
            <a:br>
              <a:rPr lang="it-IT" sz="3200" dirty="0">
                <a:latin typeface="Calibri Light" panose="020F0302020204030204" pitchFamily="34" charset="0"/>
                <a:ea typeface="Calibri Light" panose="020F0302020204030204" pitchFamily="34" charset="0"/>
                <a:cs typeface="Calibri Light" panose="020F0302020204030204" pitchFamily="34" charset="0"/>
              </a:rPr>
            </a:br>
            <a:r>
              <a:rPr lang="it-IT" sz="3200" dirty="0">
                <a:latin typeface="Calibri Light" panose="020F0302020204030204" pitchFamily="34" charset="0"/>
                <a:ea typeface="Calibri Light" panose="020F0302020204030204" pitchFamily="34" charset="0"/>
                <a:cs typeface="Calibri Light" panose="020F0302020204030204" pitchFamily="34" charset="0"/>
              </a:rPr>
              <a:t>Durante le gite di un’intera giornata viene fornito </a:t>
            </a:r>
            <a:r>
              <a:rPr lang="it-IT" sz="3200" dirty="0" err="1">
                <a:latin typeface="Calibri Light" panose="020F0302020204030204" pitchFamily="34" charset="0"/>
                <a:ea typeface="Calibri Light" panose="020F0302020204030204" pitchFamily="34" charset="0"/>
                <a:cs typeface="Calibri Light" panose="020F0302020204030204" pitchFamily="34" charset="0"/>
              </a:rPr>
              <a:t>packed</a:t>
            </a:r>
            <a:r>
              <a:rPr lang="it-IT" sz="3200" dirty="0">
                <a:latin typeface="Calibri Light" panose="020F0302020204030204" pitchFamily="34" charset="0"/>
                <a:ea typeface="Calibri Light" panose="020F0302020204030204" pitchFamily="34" charset="0"/>
                <a:cs typeface="Calibri Light" panose="020F0302020204030204" pitchFamily="34" charset="0"/>
              </a:rPr>
              <a:t> lunch.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magine 7" descr="Immagine 7"/>
          <p:cNvPicPr>
            <a:picLocks noChangeAspect="1"/>
          </p:cNvPicPr>
          <p:nvPr/>
        </p:nvPicPr>
        <p:blipFill>
          <a:blip r:embed="rId2"/>
          <a:stretch>
            <a:fillRect/>
          </a:stretch>
        </p:blipFill>
        <p:spPr>
          <a:xfrm>
            <a:off x="9583880" y="4001109"/>
            <a:ext cx="2182814" cy="1106488"/>
          </a:xfrm>
          <a:prstGeom prst="rect">
            <a:avLst/>
          </a:prstGeom>
          <a:ln w="12700">
            <a:miter lim="400000"/>
          </a:ln>
        </p:spPr>
      </p:pic>
      <p:pic>
        <p:nvPicPr>
          <p:cNvPr id="10" name="http://www.giuseppegreggiati.gov.it/j/images/DOWNLOAD-ARTICOLI/articoli_news/TRINITY/banner_trinity_greggiati.jpg" descr="http://www.giuseppegreggiati.gov.it/j/images/DOWNLOAD-ARTICOLI/articoli_news/TRINITY/banner_trinity_greggiati.jpg">
            <a:extLst>
              <a:ext uri="{FF2B5EF4-FFF2-40B4-BE49-F238E27FC236}">
                <a16:creationId xmlns:a16="http://schemas.microsoft.com/office/drawing/2014/main" id="{6BA37D4B-4EA9-4750-B35C-DD029DE7CCB5}"/>
              </a:ext>
            </a:extLst>
          </p:cNvPr>
          <p:cNvPicPr>
            <a:picLocks noChangeAspect="1"/>
          </p:cNvPicPr>
          <p:nvPr/>
        </p:nvPicPr>
        <p:blipFill>
          <a:blip r:embed="rId3"/>
          <a:stretch>
            <a:fillRect/>
          </a:stretch>
        </p:blipFill>
        <p:spPr>
          <a:xfrm>
            <a:off x="8878013" y="5300623"/>
            <a:ext cx="2746376" cy="915988"/>
          </a:xfrm>
          <a:prstGeom prst="rect">
            <a:avLst/>
          </a:prstGeom>
          <a:ln w="12700">
            <a:miter lim="400000"/>
          </a:ln>
        </p:spPr>
      </p:pic>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fontScale="92500" lnSpcReduction="10000"/>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DIDATTICA:</a:t>
            </a:r>
            <a:br>
              <a:rPr lang="it-IT" sz="2400" u="sng" dirty="0">
                <a:latin typeface="Calibri" panose="020F0502020204030204" pitchFamily="34" charset="0"/>
                <a:ea typeface="Calibri" panose="020F0502020204030204" pitchFamily="34" charset="0"/>
                <a:cs typeface="Calibri" panose="020F0502020204030204" pitchFamily="34" charset="0"/>
              </a:rPr>
            </a:b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SCUOLA: ELAC</a:t>
            </a:r>
          </a:p>
          <a:p>
            <a:r>
              <a:rPr lang="it-IT" dirty="0">
                <a:latin typeface="Calibri Light" panose="020F0302020204030204" pitchFamily="34" charset="0"/>
                <a:ea typeface="Calibri Light" panose="020F0302020204030204" pitchFamily="34" charset="0"/>
                <a:cs typeface="Calibri Light" panose="020F0302020204030204" pitchFamily="34" charset="0"/>
              </a:rPr>
              <a:t>15 ore di lezione a settimana</a:t>
            </a:r>
          </a:p>
          <a:p>
            <a:r>
              <a:rPr lang="it-IT" dirty="0">
                <a:latin typeface="Calibri Light" panose="020F0302020204030204" pitchFamily="34" charset="0"/>
                <a:ea typeface="Calibri Light" panose="020F0302020204030204" pitchFamily="34" charset="0"/>
                <a:cs typeface="Calibri Light" panose="020F0302020204030204" pitchFamily="34" charset="0"/>
              </a:rPr>
              <a:t>CORSO VOYAGERS: </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per gli studenti da 11 a 14 anni</a:t>
            </a:r>
          </a:p>
          <a:p>
            <a:r>
              <a:rPr lang="it-IT" dirty="0">
                <a:latin typeface="Calibri Light" panose="020F0302020204030204" pitchFamily="34" charset="0"/>
                <a:ea typeface="Calibri Light" panose="020F0302020204030204" pitchFamily="34" charset="0"/>
                <a:cs typeface="Calibri Light" panose="020F0302020204030204" pitchFamily="34" charset="0"/>
              </a:rPr>
              <a:t>CORSO TRAILBLAZERS:</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per gli studenti da 14 a 17 anni</a:t>
            </a:r>
          </a:p>
          <a:p>
            <a:r>
              <a:rPr lang="it-IT" dirty="0">
                <a:latin typeface="Calibri Light" panose="020F0302020204030204" pitchFamily="34" charset="0"/>
                <a:ea typeface="Calibri Light" panose="020F0302020204030204" pitchFamily="34" charset="0"/>
                <a:cs typeface="Calibri Light" panose="020F0302020204030204" pitchFamily="34" charset="0"/>
              </a:rPr>
              <a:t>Possibilità di iscriversi al TRINITY GESE EXAM </a:t>
            </a:r>
            <a:br>
              <a:rPr lang="it-IT" dirty="0">
                <a:latin typeface="Calibri Light" panose="020F0302020204030204" pitchFamily="34" charset="0"/>
                <a:ea typeface="Calibri Light" panose="020F0302020204030204" pitchFamily="34" charset="0"/>
                <a:cs typeface="Calibri Light" panose="020F0302020204030204" pitchFamily="34" charset="0"/>
              </a:rPr>
            </a:b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dirty="0">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dirty="0"/>
          </a:p>
        </p:txBody>
      </p:sp>
      <p:pic>
        <p:nvPicPr>
          <p:cNvPr id="6" name="Immagine 5">
            <a:extLst>
              <a:ext uri="{FF2B5EF4-FFF2-40B4-BE49-F238E27FC236}">
                <a16:creationId xmlns:a16="http://schemas.microsoft.com/office/drawing/2014/main" id="{D588E091-A914-1CD8-C4D8-E2D13EB8A7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3456" y="806246"/>
            <a:ext cx="5050933" cy="313710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jpeg" descr="image.jpeg"/>
          <p:cNvPicPr>
            <a:picLocks noChangeAspect="1"/>
          </p:cNvPicPr>
          <p:nvPr/>
        </p:nvPicPr>
        <p:blipFill>
          <a:blip r:embed="rId2"/>
          <a:stretch>
            <a:fillRect/>
          </a:stretch>
        </p:blipFill>
        <p:spPr>
          <a:xfrm>
            <a:off x="6434766" y="1250612"/>
            <a:ext cx="5309419" cy="3723193"/>
          </a:xfrm>
          <a:prstGeom prst="rect">
            <a:avLst/>
          </a:prstGeom>
          <a:ln w="12700">
            <a:miter lim="400000"/>
          </a:ln>
        </p:spPr>
      </p:pic>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373627" y="698090"/>
            <a:ext cx="6061139" cy="5083278"/>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br>
              <a:rPr lang="it-IT" sz="2400" u="sng" dirty="0">
                <a:latin typeface="Calibri" panose="020F0502020204030204" pitchFamily="34" charset="0"/>
                <a:ea typeface="Calibri" panose="020F0502020204030204" pitchFamily="34" charset="0"/>
                <a:cs typeface="Calibri" panose="020F0502020204030204" pitchFamily="34" charset="0"/>
              </a:rPr>
            </a:br>
            <a:r>
              <a:rPr kumimoji="0" lang="it-IT" sz="1800"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Le escursioni costituiscono uno strumento didattico formidabile: si esplorano nuove realtà, si visitano luoghi di interesse e s’impara moltissimo sulla storia, le tradizioni, usi e costumi locali.</a:t>
            </a: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3 gite di un’intera giornata a:</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Bath</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Londra</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Bristol</a:t>
            </a:r>
          </a:p>
          <a:p>
            <a:r>
              <a:rPr lang="it-IT" dirty="0">
                <a:latin typeface="Calibri Light" panose="020F0302020204030204" pitchFamily="34" charset="0"/>
                <a:ea typeface="Calibri Light" panose="020F0302020204030204" pitchFamily="34" charset="0"/>
                <a:cs typeface="Calibri Light" panose="020F0302020204030204" pitchFamily="34" charset="0"/>
              </a:rPr>
              <a:t>1 gita di mezza giornata a Bath</a:t>
            </a:r>
          </a:p>
          <a:p>
            <a:pPr marL="0" indent="0" algn="l">
              <a:buNone/>
            </a:pP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Le gite potrebbero subire lievi variazioni prima della partenza.</a:t>
            </a:r>
            <a:br>
              <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b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Il programma definitivo verrà consegnato ai Capigruppo all’arrivo in loco.</a:t>
            </a:r>
            <a:endPar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Immagine 7" descr="Immagine che contiene disegno, vestiti, cartone animato, illustrazione&#10;&#10;Descrizione generata automaticamente">
            <a:extLst>
              <a:ext uri="{FF2B5EF4-FFF2-40B4-BE49-F238E27FC236}">
                <a16:creationId xmlns:a16="http://schemas.microsoft.com/office/drawing/2014/main" id="{11C9D26E-0749-5C89-91D0-0831C702A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5631" y="2395974"/>
            <a:ext cx="1721710" cy="2066052"/>
          </a:xfrm>
          <a:prstGeom prst="rect">
            <a:avLst/>
          </a:prstGeom>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826DC31-189C-1F25-50AE-009925BDB303}"/>
              </a:ext>
            </a:extLst>
          </p:cNvPr>
          <p:cNvSpPr>
            <a:spLocks noGrp="1"/>
          </p:cNvSpPr>
          <p:nvPr>
            <p:ph idx="1"/>
          </p:nvPr>
        </p:nvSpPr>
        <p:spPr>
          <a:xfrm>
            <a:off x="447816" y="553282"/>
            <a:ext cx="3091797" cy="4697144"/>
          </a:xfrm>
        </p:spPr>
        <p:txBody>
          <a:bodyPr>
            <a:normAutofit fontScale="77500" lnSpcReduction="20000"/>
          </a:bodyPr>
          <a:lstStyle/>
          <a:p>
            <a:pPr marL="0" indent="0">
              <a:buNone/>
            </a:pPr>
            <a:r>
              <a:rPr lang="it-IT" sz="2800" u="sng" dirty="0">
                <a:latin typeface="Calibri" panose="020F0502020204030204" pitchFamily="34" charset="0"/>
                <a:ea typeface="Calibri" panose="020F0502020204030204" pitchFamily="34" charset="0"/>
                <a:cs typeface="Calibri" panose="020F0502020204030204" pitchFamily="34" charset="0"/>
              </a:rPr>
              <a:t>BATH</a:t>
            </a:r>
            <a:r>
              <a:rPr lang="it-IT" sz="3100" u="sng" dirty="0">
                <a:latin typeface="Calibri" panose="020F0502020204030204" pitchFamily="34" charset="0"/>
                <a:ea typeface="Calibri" panose="020F0502020204030204" pitchFamily="34" charset="0"/>
                <a:cs typeface="Calibri" panose="020F0502020204030204" pitchFamily="34" charset="0"/>
              </a:rPr>
              <a:t>:</a:t>
            </a:r>
            <a:br>
              <a:rPr lang="it-IT" sz="3100" u="sng" dirty="0">
                <a:latin typeface="Calibri" panose="020F0502020204030204" pitchFamily="34" charset="0"/>
                <a:ea typeface="Calibri" panose="020F0502020204030204" pitchFamily="34" charset="0"/>
                <a:cs typeface="Calibri" panose="020F0502020204030204" pitchFamily="34" charset="0"/>
              </a:rPr>
            </a:br>
            <a:endParaRPr lang="it-IT" sz="3100" u="sng" dirty="0">
              <a:latin typeface="Calibri" panose="020F0502020204030204" pitchFamily="34" charset="0"/>
              <a:ea typeface="Calibri" panose="020F0502020204030204" pitchFamily="34" charset="0"/>
              <a:cs typeface="Calibri" panose="020F0502020204030204" pitchFamily="34" charset="0"/>
            </a:endParaRPr>
          </a:p>
          <a:p>
            <a:r>
              <a:rPr lang="it-IT" sz="2400" dirty="0">
                <a:latin typeface="Calibri Light" panose="020F0302020204030204" pitchFamily="34" charset="0"/>
                <a:ea typeface="Calibri Light" panose="020F0302020204030204" pitchFamily="34" charset="0"/>
                <a:cs typeface="Calibri Light" panose="020F0302020204030204" pitchFamily="34" charset="0"/>
              </a:rPr>
              <a:t>Giro turistico della città per ammirare la bellezza dell’Abbazia, fare una passeggiata sul </a:t>
            </a:r>
            <a:r>
              <a:rPr lang="it-IT" sz="2400" dirty="0" err="1">
                <a:latin typeface="Calibri Light" panose="020F0302020204030204" pitchFamily="34" charset="0"/>
                <a:ea typeface="Calibri Light" panose="020F0302020204030204" pitchFamily="34" charset="0"/>
                <a:cs typeface="Calibri Light" panose="020F0302020204030204" pitchFamily="34" charset="0"/>
              </a:rPr>
              <a:t>Pulteney</a:t>
            </a:r>
            <a:r>
              <a:rPr lang="it-IT" sz="2400" dirty="0">
                <a:latin typeface="Calibri Light" panose="020F0302020204030204" pitchFamily="34" charset="0"/>
                <a:ea typeface="Calibri Light" panose="020F0302020204030204" pitchFamily="34" charset="0"/>
                <a:cs typeface="Calibri Light" panose="020F0302020204030204" pitchFamily="34" charset="0"/>
              </a:rPr>
              <a:t> Bridge che attraversa il fiume Avon e visitare le terme romane (ingresso incluso). </a:t>
            </a:r>
            <a:br>
              <a:rPr lang="it-IT" sz="2400" dirty="0">
                <a:latin typeface="Calibri Light" panose="020F0302020204030204" pitchFamily="34" charset="0"/>
                <a:ea typeface="Calibri Light" panose="020F0302020204030204" pitchFamily="34" charset="0"/>
                <a:cs typeface="Calibri Light" panose="020F0302020204030204" pitchFamily="34" charset="0"/>
              </a:rPr>
            </a:br>
            <a:r>
              <a:rPr lang="it-IT" sz="2400" dirty="0">
                <a:latin typeface="Calibri Light" panose="020F0302020204030204" pitchFamily="34" charset="0"/>
                <a:ea typeface="Calibri Light" panose="020F0302020204030204" pitchFamily="34" charset="0"/>
                <a:cs typeface="Calibri Light" panose="020F0302020204030204" pitchFamily="34" charset="0"/>
              </a:rPr>
              <a:t>Le terme romane sono la principale attrazione della città e comprendono uno dei complessi </a:t>
            </a:r>
            <a:r>
              <a:rPr lang="it-IT" sz="2400" dirty="0">
                <a:latin typeface="Calibri Light" panose="020F0302020204030204" pitchFamily="34" charset="0"/>
                <a:ea typeface="Calibri Light" panose="020F0302020204030204" pitchFamily="34" charset="0"/>
                <a:cs typeface="Calibri Light" panose="020F0302020204030204" pitchFamily="34" charset="0"/>
                <a:hlinkClick r:id="rId2"/>
              </a:rPr>
              <a:t>termali romani</a:t>
            </a:r>
            <a:r>
              <a:rPr lang="it-IT" sz="2400" dirty="0">
                <a:latin typeface="Calibri Light" panose="020F0302020204030204" pitchFamily="34" charset="0"/>
                <a:ea typeface="Calibri Light" panose="020F0302020204030204" pitchFamily="34" charset="0"/>
                <a:cs typeface="Calibri Light" panose="020F0302020204030204" pitchFamily="34" charset="0"/>
              </a:rPr>
              <a:t> più grandi e meglio conservati di tutta Europa.</a:t>
            </a:r>
          </a:p>
        </p:txBody>
      </p:sp>
      <p:pic>
        <p:nvPicPr>
          <p:cNvPr id="6" name="Immagine 5">
            <a:extLst>
              <a:ext uri="{FF2B5EF4-FFF2-40B4-BE49-F238E27FC236}">
                <a16:creationId xmlns:a16="http://schemas.microsoft.com/office/drawing/2014/main" id="{DA9AE905-FC1B-22DE-C03E-AE7C50EEE5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6797" y="759758"/>
            <a:ext cx="3257387" cy="4343183"/>
          </a:xfrm>
          <a:prstGeom prst="rect">
            <a:avLst/>
          </a:prstGeom>
        </p:spPr>
      </p:pic>
      <p:pic>
        <p:nvPicPr>
          <p:cNvPr id="8" name="Immagine 7" descr="Immagine che contiene aria aperta, cielo, acqua, nuvola&#10;&#10;Descrizione generata automaticamente">
            <a:extLst>
              <a:ext uri="{FF2B5EF4-FFF2-40B4-BE49-F238E27FC236}">
                <a16:creationId xmlns:a16="http://schemas.microsoft.com/office/drawing/2014/main" id="{33E857A8-20CB-5578-08AD-157E1B318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9613" y="1071596"/>
            <a:ext cx="4866969" cy="3650227"/>
          </a:xfrm>
          <a:prstGeom prst="rect">
            <a:avLst/>
          </a:prstGeom>
        </p:spPr>
      </p:pic>
    </p:spTree>
  </p:cSld>
  <p:clrMapOvr>
    <a:masterClrMapping/>
  </p:clrMapOvr>
  <p:transition spd="slow">
    <p:push dir="u"/>
  </p:transition>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333</TotalTime>
  <Words>1192</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Calibri Light</vt:lpstr>
      <vt:lpstr>Cavolini</vt:lpstr>
      <vt:lpstr>Gill Sans MT</vt:lpstr>
      <vt:lpstr>Nirmala UI</vt:lpstr>
      <vt:lpstr>Wingdings 2</vt:lpstr>
      <vt:lpstr>Dividendi</vt:lpstr>
      <vt:lpstr>PowerPoint Presentation</vt:lpstr>
      <vt:lpstr>LEGACY SELECTION</vt:lpstr>
      <vt:lpstr>BATH SPA UNIVERSITY 2025</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BATH </vt:lpstr>
      <vt:lpstr>COME ISCRIVERSI</vt:lpstr>
      <vt:lpstr>OFFERTE SPECIALI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Aurela Zefi</cp:lastModifiedBy>
  <cp:revision>10</cp:revision>
  <dcterms:modified xsi:type="dcterms:W3CDTF">2024-11-08T18:13:19Z</dcterms:modified>
</cp:coreProperties>
</file>