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89" r:id="rId1"/>
  </p:sldMasterIdLst>
  <p:notesMasterIdLst>
    <p:notesMasterId r:id="rId18"/>
  </p:notesMasterIdLst>
  <p:sldIdLst>
    <p:sldId id="295" r:id="rId2"/>
    <p:sldId id="291" r:id="rId3"/>
    <p:sldId id="258" r:id="rId4"/>
    <p:sldId id="257" r:id="rId5"/>
    <p:sldId id="260" r:id="rId6"/>
    <p:sldId id="259" r:id="rId7"/>
    <p:sldId id="269" r:id="rId8"/>
    <p:sldId id="292" r:id="rId9"/>
    <p:sldId id="293" r:id="rId10"/>
    <p:sldId id="299" r:id="rId11"/>
    <p:sldId id="294" r:id="rId12"/>
    <p:sldId id="285" r:id="rId13"/>
    <p:sldId id="296" r:id="rId14"/>
    <p:sldId id="297" r:id="rId15"/>
    <p:sldId id="298" r:id="rId16"/>
    <p:sldId id="272"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B79E98C-7CEF-4E57-8E9E-AFC6A9A95CF6}" v="26" dt="2024-11-07T15:44:38.682"/>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essuno stile, griglia tabel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143000" y="685800"/>
            <a:ext cx="4572000" cy="3429000"/>
          </a:xfrm>
          <a:prstGeom prst="rect">
            <a:avLst/>
          </a:prstGeom>
        </p:spPr>
        <p:txBody>
          <a:bodyPr/>
          <a:lstStyle/>
          <a:p>
            <a:endParaRPr/>
          </a:p>
        </p:txBody>
      </p:sp>
      <p:sp>
        <p:nvSpPr>
          <p:cNvPr id="109" name="Shape 10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1090865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10482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1588102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1_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p:spPr>
        <p:txBody>
          <a:bodyPr/>
          <a:lstStyle/>
          <a:p>
            <a:r>
              <a:rPr lang="it-IT"/>
              <a:t>Fare clic per modificare lo stile del titolo</a:t>
            </a:r>
          </a:p>
        </p:txBody>
      </p:sp>
      <p:sp>
        <p:nvSpPr>
          <p:cNvPr id="3" name="Segnaposto testo 2"/>
          <p:cNvSpPr>
            <a:spLocks noGrp="1"/>
          </p:cNvSpPr>
          <p:nvPr>
            <p:ph type="body" sz="half" idx="1"/>
          </p:nvPr>
        </p:nvSpPr>
        <p:spPr>
          <a:xfrm>
            <a:off x="609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6197600" y="1600201"/>
            <a:ext cx="5384800" cy="4525963"/>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Date Placeholder 3">
            <a:extLst>
              <a:ext uri="{FF2B5EF4-FFF2-40B4-BE49-F238E27FC236}">
                <a16:creationId xmlns:a16="http://schemas.microsoft.com/office/drawing/2014/main" id="{95FB7BE5-2613-4BD0-92AC-20467F757E83}"/>
              </a:ext>
            </a:extLst>
          </p:cNvPr>
          <p:cNvSpPr>
            <a:spLocks noGrp="1"/>
          </p:cNvSpPr>
          <p:nvPr>
            <p:ph type="dt" sz="half" idx="10"/>
          </p:nvPr>
        </p:nvSpPr>
        <p:spPr/>
        <p:txBody>
          <a:bodyPr/>
          <a:lstStyle>
            <a:lvl1pPr>
              <a:defRPr/>
            </a:lvl1pPr>
          </a:lstStyle>
          <a:p>
            <a:pPr>
              <a:defRPr/>
            </a:pPr>
            <a:endParaRPr lang="it-IT" altLang="it-IT"/>
          </a:p>
        </p:txBody>
      </p:sp>
      <p:sp>
        <p:nvSpPr>
          <p:cNvPr id="6" name="Footer Placeholder 4">
            <a:extLst>
              <a:ext uri="{FF2B5EF4-FFF2-40B4-BE49-F238E27FC236}">
                <a16:creationId xmlns:a16="http://schemas.microsoft.com/office/drawing/2014/main" id="{1D146C05-8F38-478A-9BCC-E070EB621F4B}"/>
              </a:ext>
            </a:extLst>
          </p:cNvPr>
          <p:cNvSpPr>
            <a:spLocks noGrp="1"/>
          </p:cNvSpPr>
          <p:nvPr>
            <p:ph type="ftr" sz="quarter" idx="11"/>
          </p:nvPr>
        </p:nvSpPr>
        <p:spPr/>
        <p:txBody>
          <a:bodyPr/>
          <a:lstStyle>
            <a:lvl1pPr>
              <a:defRPr/>
            </a:lvl1pPr>
          </a:lstStyle>
          <a:p>
            <a:pPr>
              <a:defRPr/>
            </a:pPr>
            <a:endParaRPr lang="it-IT" altLang="it-IT"/>
          </a:p>
        </p:txBody>
      </p:sp>
      <p:sp>
        <p:nvSpPr>
          <p:cNvPr id="7" name="Slide Number Placeholder 5">
            <a:extLst>
              <a:ext uri="{FF2B5EF4-FFF2-40B4-BE49-F238E27FC236}">
                <a16:creationId xmlns:a16="http://schemas.microsoft.com/office/drawing/2014/main" id="{58ED8601-81E8-4D9B-82F7-3DCDD64F39C8}"/>
              </a:ext>
            </a:extLst>
          </p:cNvPr>
          <p:cNvSpPr>
            <a:spLocks noGrp="1"/>
          </p:cNvSpPr>
          <p:nvPr>
            <p:ph type="sldNum" sz="quarter" idx="12"/>
          </p:nvPr>
        </p:nvSpPr>
        <p:spPr/>
        <p:txBody>
          <a:bodyPr/>
          <a:lstStyle>
            <a:lvl1pPr>
              <a:defRPr/>
            </a:lvl1pPr>
          </a:lstStyle>
          <a:p>
            <a:pPr>
              <a:defRPr/>
            </a:pPr>
            <a:fld id="{E229E079-17E1-4807-A55D-AE788DDCFA58}" type="slidenum">
              <a:rPr lang="it-IT" altLang="it-IT"/>
              <a:pPr>
                <a:defRPr/>
              </a:pPr>
              <a:t>‹#›</a:t>
            </a:fld>
            <a:endParaRPr lang="it-IT" altLang="it-IT"/>
          </a:p>
        </p:txBody>
      </p:sp>
    </p:spTree>
    <p:extLst>
      <p:ext uri="{BB962C8B-B14F-4D97-AF65-F5344CB8AC3E}">
        <p14:creationId xmlns:p14="http://schemas.microsoft.com/office/powerpoint/2010/main" val="4027655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it-IT"/>
              <a:t>Fare clic per modificare lo stile del titolo dello schema</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558300" y="5956137"/>
            <a:ext cx="1052508" cy="365125"/>
          </a:xfrm>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1043729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gli stili del testo dello schema</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2157019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40633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1485363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2800995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4130384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it-IT"/>
              <a:t>Fare clic per modificare lo stile del titolo dello schema</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86CB4B4D-7CA3-9044-876B-883B54F8677D}" type="slidenum">
              <a:rPr lang="it-IT" smtClean="0"/>
              <a:t>‹#›</a:t>
            </a:fld>
            <a:endParaRPr lang="it-IT"/>
          </a:p>
        </p:txBody>
      </p:sp>
    </p:spTree>
    <p:extLst>
      <p:ext uri="{BB962C8B-B14F-4D97-AF65-F5344CB8AC3E}">
        <p14:creationId xmlns:p14="http://schemas.microsoft.com/office/powerpoint/2010/main" val="28280195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11/8/2024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it-IT" smtClean="0"/>
              <a:t>‹#›</a:t>
            </a:fld>
            <a:endParaRPr lang="it-IT"/>
          </a:p>
        </p:txBody>
      </p:sp>
    </p:spTree>
    <p:extLst>
      <p:ext uri="{BB962C8B-B14F-4D97-AF65-F5344CB8AC3E}">
        <p14:creationId xmlns:p14="http://schemas.microsoft.com/office/powerpoint/2010/main" val="1306824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11/8/2024</a:t>
            </a:fld>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86CB4B4D-7CA3-9044-876B-883B54F8677D}" type="slidenum">
              <a:rPr lang="it-IT" smtClean="0"/>
              <a:t>‹#›</a:t>
            </a:fld>
            <a:endParaRPr lang="it-IT"/>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46435046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s://www.lastrolabio.it/"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lastrolabio.it/info-point-lastrolabio-vacanze-studio/"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hyperlink" Target="http://www.highweald.org/" TargetMode="External"/><Relationship Id="rId7" Type="http://schemas.openxmlformats.org/officeDocument/2006/relationships/image" Target="../media/image2.jpeg"/><Relationship Id="rId2" Type="http://schemas.openxmlformats.org/officeDocument/2006/relationships/hyperlink" Target="https://en.wikipedia.org/wiki/Ardingly" TargetMode="External"/><Relationship Id="rId1" Type="http://schemas.openxmlformats.org/officeDocument/2006/relationships/slideLayout" Target="../slideLayouts/slideLayout2.xml"/><Relationship Id="rId6" Type="http://schemas.openxmlformats.org/officeDocument/2006/relationships/hyperlink" Target="https://en.wikipedia.org/wiki/Wakehurst_Place" TargetMode="External"/><Relationship Id="rId5" Type="http://schemas.openxmlformats.org/officeDocument/2006/relationships/hyperlink" Target="https://en.wikipedia.org/wiki/Royal_Botanic_Gardens,_Kew" TargetMode="External"/><Relationship Id="rId4" Type="http://schemas.openxmlformats.org/officeDocument/2006/relationships/hyperlink" Target="https://en.wikipedia.org/wiki/St_Peter%27s_Church,_Ardingl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ardingly.com/" TargetMode="Externa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8.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84605" y="573403"/>
            <a:ext cx="10756489" cy="4706520"/>
          </a:xfrm>
        </p:spPr>
        <p:txBody>
          <a:bodyPr>
            <a:normAutofit fontScale="70000" lnSpcReduction="20000"/>
          </a:bodyPr>
          <a:lstStyle/>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Chi usufruisce di un servizio sa che lo si può apprezzare solo ad esperienza conclusa mentre durante la fase di scelta bisogna più che altro fidarsi. Poiché la buona riuscita di un servizio, come una Vacanza Studio dipende da numerosi fattori, talvolta anche imprevedibili, L’astrolabio non chiede una fiducia ad occhi chiusi, ma dichiara pubblicamente i principi ai quali tutta la sua organizzazione deve attenersi in ogni azione, quei valori per cui siamo apprezzati da più di quarant’anni: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Trasparenza</a:t>
            </a:r>
            <a:r>
              <a:rPr lang="it-IT" sz="2800" dirty="0">
                <a:latin typeface="Calibri Light" panose="020F0302020204030204" pitchFamily="34" charset="0"/>
                <a:ea typeface="Calibri Light" panose="020F0302020204030204" pitchFamily="34" charset="0"/>
                <a:cs typeface="Calibri Light" panose="020F0302020204030204" pitchFamily="34" charset="0"/>
              </a:rPr>
              <a:t>: operiamo affinché ogni promessa, fatta a famiglie, studenti e Capigruppo, sia chiara, comprensibile e venga mantenuta.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Cooperazione</a:t>
            </a:r>
            <a:r>
              <a:rPr lang="it-IT" sz="2800" dirty="0">
                <a:latin typeface="Calibri Light" panose="020F0302020204030204" pitchFamily="34" charset="0"/>
                <a:ea typeface="Calibri Light" panose="020F0302020204030204" pitchFamily="34" charset="0"/>
                <a:cs typeface="Calibri Light" panose="020F0302020204030204" pitchFamily="34" charset="0"/>
              </a:rPr>
              <a:t>: ci adoperiamo con ogni mezzo perché l’esperienza del singolo ragazzo sia proficua e trascorra serena. I nostri storici Capigruppo, gli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Italian</a:t>
            </a: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Coordinators</a:t>
            </a:r>
            <a:r>
              <a:rPr lang="it-IT" sz="2800" dirty="0">
                <a:latin typeface="Calibri Light" panose="020F0302020204030204" pitchFamily="34" charset="0"/>
                <a:ea typeface="Calibri Light" panose="020F0302020204030204" pitchFamily="34" charset="0"/>
                <a:cs typeface="Calibri Light" panose="020F0302020204030204" pitchFamily="34" charset="0"/>
              </a:rPr>
              <a:t> e l’esperto Staff delle scuole in loco, sono deputati ad essere sempre presenti per garantire la perfetta riuscita della Vacanza Studio.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Sicurezza</a:t>
            </a:r>
            <a:r>
              <a:rPr lang="it-IT" sz="2800" dirty="0">
                <a:latin typeface="Calibri Light" panose="020F0302020204030204" pitchFamily="34" charset="0"/>
                <a:ea typeface="Calibri Light" panose="020F0302020204030204" pitchFamily="34" charset="0"/>
                <a:cs typeface="Calibri Light" panose="020F0302020204030204" pitchFamily="34" charset="0"/>
              </a:rPr>
              <a:t>: ci impegniamo a garantire un’esperienza di viaggio tranquilla, priva di rischi prevedibili, supportando Capigruppo e studenti nella gestione e risoluzione degli eventuali imprevisti. </a:t>
            </a:r>
          </a:p>
          <a:p>
            <a:pPr marL="0" indent="0">
              <a:buNone/>
            </a:pPr>
            <a:r>
              <a:rPr lang="it-IT" sz="2800" dirty="0">
                <a:latin typeface="Calibri Light" panose="020F0302020204030204" pitchFamily="34" charset="0"/>
                <a:ea typeface="Calibri Light" panose="020F0302020204030204" pitchFamily="34" charset="0"/>
                <a:cs typeface="Calibri Light" panose="020F0302020204030204" pitchFamily="34" charset="0"/>
              </a:rPr>
              <a:t>• </a:t>
            </a:r>
            <a:r>
              <a:rPr lang="it-IT" sz="2800" b="1" dirty="0">
                <a:latin typeface="Calibri Light" panose="020F0302020204030204" pitchFamily="34" charset="0"/>
                <a:ea typeface="Calibri Light" panose="020F0302020204030204" pitchFamily="34" charset="0"/>
                <a:cs typeface="Calibri Light" panose="020F0302020204030204" pitchFamily="34" charset="0"/>
              </a:rPr>
              <a:t>Cultura</a:t>
            </a:r>
            <a:r>
              <a:rPr lang="it-IT" sz="2800" dirty="0">
                <a:latin typeface="Calibri Light" panose="020F0302020204030204" pitchFamily="34" charset="0"/>
                <a:ea typeface="Calibri Light" panose="020F0302020204030204" pitchFamily="34" charset="0"/>
                <a:cs typeface="Calibri Light" panose="020F0302020204030204" pitchFamily="34" charset="0"/>
              </a:rPr>
              <a:t>: proponiamo corsi riconosciuti dal British </a:t>
            </a:r>
            <a:r>
              <a:rPr lang="it-IT" sz="2800" dirty="0" err="1">
                <a:latin typeface="Calibri Light" panose="020F0302020204030204" pitchFamily="34" charset="0"/>
                <a:ea typeface="Calibri Light" panose="020F0302020204030204" pitchFamily="34" charset="0"/>
                <a:cs typeface="Calibri Light" panose="020F0302020204030204" pitchFamily="34" charset="0"/>
              </a:rPr>
              <a:t>Council</a:t>
            </a:r>
            <a:r>
              <a:rPr lang="it-IT" sz="2800" dirty="0">
                <a:latin typeface="Calibri Light" panose="020F0302020204030204" pitchFamily="34" charset="0"/>
                <a:ea typeface="Calibri Light" panose="020F0302020204030204" pitchFamily="34" charset="0"/>
                <a:cs typeface="Calibri Light" panose="020F0302020204030204" pitchFamily="34" charset="0"/>
              </a:rPr>
              <a:t>, perché da sempre diamo la massima importanza alla didattica e alla preparazione culturale e linguistica dei Docenti.</a:t>
            </a:r>
            <a:endPar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4" name="Immagine 3">
            <a:extLst>
              <a:ext uri="{FF2B5EF4-FFF2-40B4-BE49-F238E27FC236}">
                <a16:creationId xmlns:a16="http://schemas.microsoft.com/office/drawing/2014/main" id="{D71A84C8-FCE7-2351-D970-7642DC4551A7}"/>
              </a:ext>
            </a:extLst>
          </p:cNvPr>
          <p:cNvPicPr>
            <a:picLocks noChangeAspect="1"/>
          </p:cNvPicPr>
          <p:nvPr/>
        </p:nvPicPr>
        <p:blipFill>
          <a:blip r:embed="rId2"/>
          <a:stretch>
            <a:fillRect/>
          </a:stretch>
        </p:blipFill>
        <p:spPr>
          <a:xfrm rot="5400000">
            <a:off x="1810487" y="3845617"/>
            <a:ext cx="1219321" cy="3871085"/>
          </a:xfrm>
          <a:prstGeom prst="rect">
            <a:avLst/>
          </a:prstGeom>
        </p:spPr>
      </p:pic>
    </p:spTree>
    <p:extLst>
      <p:ext uri="{BB962C8B-B14F-4D97-AF65-F5344CB8AC3E}">
        <p14:creationId xmlns:p14="http://schemas.microsoft.com/office/powerpoint/2010/main" val="75674764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4F3-8CD6-61CE-2144-3C1AEFB0C0D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8008F4-30FE-C203-5DB0-46B2ED51BBEB}"/>
              </a:ext>
            </a:extLst>
          </p:cNvPr>
          <p:cNvSpPr>
            <a:spLocks noGrp="1"/>
          </p:cNvSpPr>
          <p:nvPr>
            <p:ph idx="1"/>
          </p:nvPr>
        </p:nvSpPr>
        <p:spPr>
          <a:xfrm>
            <a:off x="436456" y="601596"/>
            <a:ext cx="2975337" cy="4699820"/>
          </a:xfrm>
        </p:spPr>
        <p:txBody>
          <a:bodyPr>
            <a:normAutofit fontScale="92500" lnSpcReduction="100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BRIGHTON:</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200" b="1" dirty="0">
                <a:latin typeface="Calibri Light" panose="020F0302020204030204" pitchFamily="34" charset="0"/>
                <a:ea typeface="Calibri Light" panose="020F0302020204030204" pitchFamily="34" charset="0"/>
                <a:cs typeface="Calibri Light" panose="020F0302020204030204" pitchFamily="34" charset="0"/>
              </a:rPr>
              <a:t>Brighton</a:t>
            </a:r>
            <a:r>
              <a:rPr lang="it-IT" sz="2200" dirty="0">
                <a:latin typeface="Calibri Light" panose="020F0302020204030204" pitchFamily="34" charset="0"/>
                <a:ea typeface="Calibri Light" panose="020F0302020204030204" pitchFamily="34" charset="0"/>
                <a:cs typeface="Calibri Light" panose="020F0302020204030204" pitchFamily="34" charset="0"/>
              </a:rPr>
              <a:t>, spesso chiamata </a:t>
            </a:r>
            <a:r>
              <a:rPr lang="it-IT" sz="2200" i="1" dirty="0">
                <a:latin typeface="Calibri Light" panose="020F0302020204030204" pitchFamily="34" charset="0"/>
                <a:ea typeface="Calibri Light" panose="020F0302020204030204" pitchFamily="34" charset="0"/>
                <a:cs typeface="Calibri Light" panose="020F0302020204030204" pitchFamily="34" charset="0"/>
              </a:rPr>
              <a:t>London on Sea </a:t>
            </a:r>
            <a:r>
              <a:rPr lang="it-IT" sz="2200" dirty="0">
                <a:latin typeface="Calibri Light" panose="020F0302020204030204" pitchFamily="34" charset="0"/>
                <a:ea typeface="Calibri Light" panose="020F0302020204030204" pitchFamily="34" charset="0"/>
                <a:cs typeface="Calibri Light" panose="020F0302020204030204" pitchFamily="34" charset="0"/>
              </a:rPr>
              <a:t>si trova nell'East Sussex, è una città eclettica, sempre in movimento, aperta a ogni tipo di cultura e ogni espressione personale. Gli activity leaders vi accompagneranno in un giro turistico della città e a visitare il Royal </a:t>
            </a:r>
            <a:r>
              <a:rPr lang="it-IT" sz="2200" dirty="0" err="1">
                <a:latin typeface="Calibri Light" panose="020F0302020204030204" pitchFamily="34" charset="0"/>
                <a:ea typeface="Calibri Light" panose="020F0302020204030204" pitchFamily="34" charset="0"/>
                <a:cs typeface="Calibri Light" panose="020F0302020204030204" pitchFamily="34" charset="0"/>
              </a:rPr>
              <a:t>Pavillon</a:t>
            </a:r>
            <a:r>
              <a:rPr lang="it-IT" sz="2200" dirty="0">
                <a:latin typeface="Calibri Light" panose="020F0302020204030204" pitchFamily="34" charset="0"/>
                <a:ea typeface="Calibri Light" panose="020F0302020204030204" pitchFamily="34" charset="0"/>
                <a:cs typeface="Calibri Light" panose="020F0302020204030204" pitchFamily="34" charset="0"/>
              </a:rPr>
              <a:t>.</a:t>
            </a:r>
            <a:endParaRPr lang="it-IT" sz="2200" dirty="0"/>
          </a:p>
        </p:txBody>
      </p:sp>
      <p:pic>
        <p:nvPicPr>
          <p:cNvPr id="3074" name="Picture 2" descr="Pier di Brighton vacanza studio con L'astrolabio">
            <a:extLst>
              <a:ext uri="{FF2B5EF4-FFF2-40B4-BE49-F238E27FC236}">
                <a16:creationId xmlns:a16="http://schemas.microsoft.com/office/drawing/2014/main" id="{5EBC4304-FDDE-DDD1-2095-F467045FD4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3229" y="707922"/>
            <a:ext cx="6676719" cy="42921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629390"/>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B239E5-1DB8-00F5-E74D-17D5BB6581C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50E5738-ECBB-21CD-CEA0-1E936951D1B0}"/>
              </a:ext>
            </a:extLst>
          </p:cNvPr>
          <p:cNvSpPr>
            <a:spLocks noGrp="1"/>
          </p:cNvSpPr>
          <p:nvPr>
            <p:ph idx="1"/>
          </p:nvPr>
        </p:nvSpPr>
        <p:spPr>
          <a:xfrm>
            <a:off x="8829683" y="575283"/>
            <a:ext cx="2900516" cy="4463845"/>
          </a:xfrm>
        </p:spPr>
        <p:txBody>
          <a:bodyPr>
            <a:normAutofit/>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TEMPO LIBERO:</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pPr algn="l"/>
            <a:r>
              <a:rPr lang="it-IT" dirty="0">
                <a:latin typeface="Calibri Light" panose="020F0302020204030204" pitchFamily="34" charset="0"/>
                <a:ea typeface="Calibri Light" panose="020F0302020204030204" pitchFamily="34" charset="0"/>
                <a:cs typeface="Calibri Light" panose="020F0302020204030204" pitchFamily="34" charset="0"/>
              </a:rPr>
              <a:t>Il tempo libero sarà organizzato con tante attività sportive e culturali, mentre per le serate verranno proposte discoteca, karaoke, quiz night e tanto altro ancora!</a:t>
            </a:r>
          </a:p>
          <a:p>
            <a:pPr marL="0" indent="0">
              <a:buNone/>
            </a:pPr>
            <a:endParaRPr lang="it-IT" sz="2200" dirty="0"/>
          </a:p>
        </p:txBody>
      </p:sp>
      <p:pic>
        <p:nvPicPr>
          <p:cNvPr id="13" name="Immagine 12" descr="Immagine che contiene orologio, Orologio da parete, clipart, illustrazione&#10;&#10;Descrizione generata automaticamente">
            <a:extLst>
              <a:ext uri="{FF2B5EF4-FFF2-40B4-BE49-F238E27FC236}">
                <a16:creationId xmlns:a16="http://schemas.microsoft.com/office/drawing/2014/main" id="{B6953648-D033-ACAA-9B01-25F2F4615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3381" y="2529327"/>
            <a:ext cx="3166302" cy="2266236"/>
          </a:xfrm>
          <a:prstGeom prst="rect">
            <a:avLst/>
          </a:prstGeom>
        </p:spPr>
      </p:pic>
      <p:pic>
        <p:nvPicPr>
          <p:cNvPr id="2" name="image.jpeg" descr="image.jpeg">
            <a:extLst>
              <a:ext uri="{FF2B5EF4-FFF2-40B4-BE49-F238E27FC236}">
                <a16:creationId xmlns:a16="http://schemas.microsoft.com/office/drawing/2014/main" id="{8D156769-046E-A766-2B9E-909EAEB58E21}"/>
              </a:ext>
            </a:extLst>
          </p:cNvPr>
          <p:cNvPicPr>
            <a:picLocks noChangeAspect="1"/>
          </p:cNvPicPr>
          <p:nvPr/>
        </p:nvPicPr>
        <p:blipFill>
          <a:blip r:embed="rId3"/>
          <a:stretch>
            <a:fillRect/>
          </a:stretch>
        </p:blipFill>
        <p:spPr>
          <a:xfrm>
            <a:off x="461801" y="1407553"/>
            <a:ext cx="5078820" cy="3388010"/>
          </a:xfrm>
          <a:prstGeom prst="rect">
            <a:avLst/>
          </a:prstGeom>
          <a:ln w="12700">
            <a:miter lim="400000"/>
          </a:ln>
        </p:spPr>
      </p:pic>
    </p:spTree>
    <p:extLst>
      <p:ext uri="{BB962C8B-B14F-4D97-AF65-F5344CB8AC3E}">
        <p14:creationId xmlns:p14="http://schemas.microsoft.com/office/powerpoint/2010/main" val="1421323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18">
            <a:extLst>
              <a:ext uri="{FF2B5EF4-FFF2-40B4-BE49-F238E27FC236}">
                <a16:creationId xmlns:a16="http://schemas.microsoft.com/office/drawing/2014/main" id="{D4185473-6430-4565-8E1A-40669FBD84E3}"/>
              </a:ext>
            </a:extLst>
          </p:cNvPr>
          <p:cNvSpPr txBox="1">
            <a:spLocks noChangeArrowheads="1"/>
          </p:cNvSpPr>
          <p:nvPr/>
        </p:nvSpPr>
        <p:spPr bwMode="auto">
          <a:xfrm>
            <a:off x="2556387" y="543620"/>
            <a:ext cx="7079225" cy="707886"/>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spcAft>
                <a:spcPts val="600"/>
              </a:spcAft>
              <a:buClr>
                <a:srgbClr val="38611A"/>
              </a:buClr>
              <a:buSzPct val="145000"/>
              <a:buFont typeface="Arial" panose="020B0604020202020204" pitchFamily="34" charset="0"/>
              <a:buChar char="•"/>
              <a:defRPr sz="2400">
                <a:solidFill>
                  <a:schemeClr val="tx1"/>
                </a:solidFill>
                <a:latin typeface="Corbel" panose="020B0503020204020204" pitchFamily="34" charset="0"/>
              </a:defRPr>
            </a:lvl1pPr>
            <a:lvl2pPr marL="742950" indent="-285750">
              <a:spcBef>
                <a:spcPct val="20000"/>
              </a:spcBef>
              <a:spcAft>
                <a:spcPts val="600"/>
              </a:spcAft>
              <a:buClr>
                <a:srgbClr val="38611A"/>
              </a:buClr>
              <a:buSzPct val="145000"/>
              <a:buFont typeface="Arial" panose="020B0604020202020204" pitchFamily="34" charset="0"/>
              <a:buChar char="•"/>
              <a:defRPr sz="2000">
                <a:solidFill>
                  <a:schemeClr val="tx1"/>
                </a:solidFill>
                <a:latin typeface="Corbel" panose="020B0503020204020204" pitchFamily="34" charset="0"/>
              </a:defRPr>
            </a:lvl2pPr>
            <a:lvl3pPr marL="1143000" indent="-228600">
              <a:spcBef>
                <a:spcPct val="20000"/>
              </a:spcBef>
              <a:spcAft>
                <a:spcPts val="600"/>
              </a:spcAft>
              <a:buClr>
                <a:srgbClr val="38611A"/>
              </a:buClr>
              <a:buSzPct val="145000"/>
              <a:buFont typeface="Arial" panose="020B0604020202020204" pitchFamily="34" charset="0"/>
              <a:buChar char="•"/>
              <a:defRPr>
                <a:solidFill>
                  <a:schemeClr val="tx1"/>
                </a:solidFill>
                <a:latin typeface="Corbel" panose="020B0503020204020204" pitchFamily="34" charset="0"/>
              </a:defRPr>
            </a:lvl3pPr>
            <a:lvl4pPr marL="1600200" indent="-228600">
              <a:spcBef>
                <a:spcPct val="20000"/>
              </a:spcBef>
              <a:spcAft>
                <a:spcPts val="600"/>
              </a:spcAft>
              <a:buClr>
                <a:srgbClr val="38611A"/>
              </a:buClr>
              <a:buSzPct val="145000"/>
              <a:buFont typeface="Arial" panose="020B0604020202020204" pitchFamily="34" charset="0"/>
              <a:buChar char="•"/>
              <a:defRPr sz="1600">
                <a:solidFill>
                  <a:schemeClr val="tx1"/>
                </a:solidFill>
                <a:latin typeface="Corbel" panose="020B0503020204020204" pitchFamily="34" charset="0"/>
              </a:defRPr>
            </a:lvl4pPr>
            <a:lvl5pPr marL="2057400" indent="-22860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5pPr>
            <a:lvl6pPr marL="25146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6pPr>
            <a:lvl7pPr marL="29718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7pPr>
            <a:lvl8pPr marL="34290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8pPr>
            <a:lvl9pPr marL="3886200" indent="-228600" eaLnBrk="0" fontAlgn="base" hangingPunct="0">
              <a:spcBef>
                <a:spcPct val="20000"/>
              </a:spcBef>
              <a:spcAft>
                <a:spcPts val="600"/>
              </a:spcAft>
              <a:buClr>
                <a:srgbClr val="38611A"/>
              </a:buClr>
              <a:buSzPct val="145000"/>
              <a:buFont typeface="Arial" panose="020B0604020202020204" pitchFamily="34" charset="0"/>
              <a:buChar char="•"/>
              <a:defRPr sz="1400">
                <a:solidFill>
                  <a:schemeClr val="tx1"/>
                </a:solidFill>
                <a:latin typeface="Corbel" panose="020B0503020204020204" pitchFamily="34" charset="0"/>
              </a:defRPr>
            </a:lvl9pPr>
          </a:lstStyle>
          <a:p>
            <a:pPr algn="r" eaLnBrk="1" hangingPunct="1">
              <a:spcBef>
                <a:spcPct val="50000"/>
              </a:spcBef>
              <a:spcAft>
                <a:spcPct val="0"/>
              </a:spcAft>
              <a:buClrTx/>
              <a:buSzTx/>
              <a:buFontTx/>
              <a:buNone/>
            </a:pPr>
            <a:r>
              <a:rPr lang="it-IT" altLang="it-IT" sz="4000" b="1" dirty="0">
                <a:solidFill>
                  <a:schemeClr val="accent2"/>
                </a:solidFill>
                <a:latin typeface="Calibri" panose="020F0502020204030204" pitchFamily="34" charset="0"/>
                <a:ea typeface="Calibri" panose="020F0502020204030204" pitchFamily="34" charset="0"/>
                <a:cs typeface="Calibri" panose="020F0502020204030204" pitchFamily="34" charset="0"/>
              </a:rPr>
              <a:t>SAMPLE SUMMER PROGRAMME</a:t>
            </a:r>
          </a:p>
        </p:txBody>
      </p:sp>
      <p:sp>
        <p:nvSpPr>
          <p:cNvPr id="10" name="CasellaDiTesto 9">
            <a:extLst>
              <a:ext uri="{FF2B5EF4-FFF2-40B4-BE49-F238E27FC236}">
                <a16:creationId xmlns:a16="http://schemas.microsoft.com/office/drawing/2014/main" id="{10967F45-A545-5586-0B3C-A9A083A324BB}"/>
              </a:ext>
            </a:extLst>
          </p:cNvPr>
          <p:cNvSpPr txBox="1"/>
          <p:nvPr/>
        </p:nvSpPr>
        <p:spPr>
          <a:xfrm>
            <a:off x="3360612" y="5716637"/>
            <a:ext cx="5555227" cy="307777"/>
          </a:xfrm>
          <a:prstGeom prst="rect">
            <a:avLst/>
          </a:prstGeom>
          <a:noFill/>
        </p:spPr>
        <p:txBody>
          <a:bodyPr wrap="square" rtlCol="0">
            <a:spAutoFit/>
          </a:bodyPr>
          <a:lstStyle/>
          <a:p>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The structure of your </a:t>
            </a:r>
            <a:r>
              <a:rPr lang="en-US" sz="1400" b="0" i="1" u="none" strike="noStrike" baseline="0" dirty="0" err="1">
                <a:solidFill>
                  <a:srgbClr val="002846"/>
                </a:solidFill>
                <a:latin typeface="Nirmala UI" panose="020B0502040204020203" pitchFamily="34" charset="0"/>
                <a:ea typeface="Nirmala UI" panose="020B0502040204020203" pitchFamily="34" charset="0"/>
                <a:cs typeface="Nirmala UI" panose="020B0502040204020203" pitchFamily="34" charset="0"/>
              </a:rPr>
              <a:t>programme</a:t>
            </a:r>
            <a:r>
              <a:rPr lang="en-US" sz="1400" b="0" i="1" u="none" strike="noStrike" baseline="0" dirty="0">
                <a:solidFill>
                  <a:srgbClr val="002846"/>
                </a:solidFill>
                <a:latin typeface="Nirmala UI" panose="020B0502040204020203" pitchFamily="34" charset="0"/>
                <a:ea typeface="Nirmala UI" panose="020B0502040204020203" pitchFamily="34" charset="0"/>
                <a:cs typeface="Nirmala UI" panose="020B0502040204020203" pitchFamily="34" charset="0"/>
              </a:rPr>
              <a:t> in the summer may be different </a:t>
            </a:r>
            <a:endParaRPr lang="it-IT" sz="1400" i="1" dirty="0">
              <a:latin typeface="Nirmala UI" panose="020B0502040204020203" pitchFamily="34" charset="0"/>
              <a:ea typeface="Nirmala UI" panose="020B0502040204020203" pitchFamily="34" charset="0"/>
              <a:cs typeface="Nirmala UI" panose="020B0502040204020203" pitchFamily="34" charset="0"/>
            </a:endParaRPr>
          </a:p>
        </p:txBody>
      </p:sp>
      <p:pic>
        <p:nvPicPr>
          <p:cNvPr id="4" name="Immagine 3">
            <a:extLst>
              <a:ext uri="{FF2B5EF4-FFF2-40B4-BE49-F238E27FC236}">
                <a16:creationId xmlns:a16="http://schemas.microsoft.com/office/drawing/2014/main" id="{547FC289-8180-BD95-73C0-5204D5A46564}"/>
              </a:ext>
            </a:extLst>
          </p:cNvPr>
          <p:cNvPicPr>
            <a:picLocks noChangeAspect="1"/>
          </p:cNvPicPr>
          <p:nvPr/>
        </p:nvPicPr>
        <p:blipFill>
          <a:blip r:embed="rId2"/>
          <a:stretch>
            <a:fillRect/>
          </a:stretch>
        </p:blipFill>
        <p:spPr>
          <a:xfrm>
            <a:off x="0" y="1848156"/>
            <a:ext cx="6730329" cy="3556803"/>
          </a:xfrm>
          <a:prstGeom prst="rect">
            <a:avLst/>
          </a:prstGeom>
        </p:spPr>
      </p:pic>
      <p:pic>
        <p:nvPicPr>
          <p:cNvPr id="7" name="Immagine 6">
            <a:extLst>
              <a:ext uri="{FF2B5EF4-FFF2-40B4-BE49-F238E27FC236}">
                <a16:creationId xmlns:a16="http://schemas.microsoft.com/office/drawing/2014/main" id="{CE025726-E00F-7D89-23E2-40995FACB9E6}"/>
              </a:ext>
            </a:extLst>
          </p:cNvPr>
          <p:cNvPicPr>
            <a:picLocks noChangeAspect="1"/>
          </p:cNvPicPr>
          <p:nvPr/>
        </p:nvPicPr>
        <p:blipFill>
          <a:blip r:embed="rId3"/>
          <a:stretch>
            <a:fillRect/>
          </a:stretch>
        </p:blipFill>
        <p:spPr>
          <a:xfrm>
            <a:off x="6730329" y="1940098"/>
            <a:ext cx="5492628" cy="337291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5951C7-34DB-FE34-E98E-E1046D76D4E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B06CEFCA-C1D1-FBFA-726C-B6EEF654F256}"/>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ARDINGLY </a:t>
            </a:r>
          </a:p>
        </p:txBody>
      </p:sp>
      <p:sp>
        <p:nvSpPr>
          <p:cNvPr id="5" name="CasellaDiTesto 4">
            <a:extLst>
              <a:ext uri="{FF2B5EF4-FFF2-40B4-BE49-F238E27FC236}">
                <a16:creationId xmlns:a16="http://schemas.microsoft.com/office/drawing/2014/main" id="{782AEC06-84B7-511A-7B99-40AF2052429C}"/>
              </a:ext>
            </a:extLst>
          </p:cNvPr>
          <p:cNvSpPr txBox="1"/>
          <p:nvPr/>
        </p:nvSpPr>
        <p:spPr>
          <a:xfrm>
            <a:off x="5393915" y="2018970"/>
            <a:ext cx="2684208"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QUOTE DA MILANO </a:t>
            </a:r>
          </a:p>
        </p:txBody>
      </p:sp>
      <p:sp>
        <p:nvSpPr>
          <p:cNvPr id="11" name="CasellaDiTesto 10">
            <a:extLst>
              <a:ext uri="{FF2B5EF4-FFF2-40B4-BE49-F238E27FC236}">
                <a16:creationId xmlns:a16="http://schemas.microsoft.com/office/drawing/2014/main" id="{85262C17-63FF-986C-B8F3-04B41890308B}"/>
              </a:ext>
            </a:extLst>
          </p:cNvPr>
          <p:cNvSpPr txBox="1"/>
          <p:nvPr/>
        </p:nvSpPr>
        <p:spPr>
          <a:xfrm>
            <a:off x="5393915" y="3031033"/>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OBBLIGATORI </a:t>
            </a:r>
          </a:p>
        </p:txBody>
      </p:sp>
      <p:sp>
        <p:nvSpPr>
          <p:cNvPr id="13" name="CasellaDiTesto 12">
            <a:extLst>
              <a:ext uri="{FF2B5EF4-FFF2-40B4-BE49-F238E27FC236}">
                <a16:creationId xmlns:a16="http://schemas.microsoft.com/office/drawing/2014/main" id="{ECB60A57-BC13-69B3-C79B-413BCC957D46}"/>
              </a:ext>
            </a:extLst>
          </p:cNvPr>
          <p:cNvSpPr txBox="1"/>
          <p:nvPr/>
        </p:nvSpPr>
        <p:spPr>
          <a:xfrm>
            <a:off x="5393915" y="4846478"/>
            <a:ext cx="3759916" cy="369332"/>
          </a:xfrm>
          <a:prstGeom prst="rect">
            <a:avLst/>
          </a:prstGeom>
          <a:noFill/>
        </p:spPr>
        <p:txBody>
          <a:bodyPr wrap="square" rtlCol="0">
            <a:spAutoFit/>
          </a:bodyPr>
          <a:lstStyle/>
          <a:p>
            <a:r>
              <a:rPr lang="it-IT" b="1" dirty="0">
                <a:latin typeface="Calibri Light" panose="020F0302020204030204" pitchFamily="34" charset="0"/>
                <a:ea typeface="Calibri Light" panose="020F0302020204030204" pitchFamily="34" charset="0"/>
                <a:cs typeface="Calibri Light" panose="020F0302020204030204" pitchFamily="34" charset="0"/>
              </a:rPr>
              <a:t>SUPPLEMENTI FACOLTATIVI </a:t>
            </a:r>
          </a:p>
        </p:txBody>
      </p:sp>
      <p:graphicFrame>
        <p:nvGraphicFramePr>
          <p:cNvPr id="8" name="Tabella 7">
            <a:extLst>
              <a:ext uri="{FF2B5EF4-FFF2-40B4-BE49-F238E27FC236}">
                <a16:creationId xmlns:a16="http://schemas.microsoft.com/office/drawing/2014/main" id="{59F48D27-4F51-EDDA-3283-6A7CE3048068}"/>
              </a:ext>
            </a:extLst>
          </p:cNvPr>
          <p:cNvGraphicFramePr>
            <a:graphicFrameLocks noGrp="1"/>
          </p:cNvGraphicFramePr>
          <p:nvPr>
            <p:extLst>
              <p:ext uri="{D42A27DB-BD31-4B8C-83A1-F6EECF244321}">
                <p14:modId xmlns:p14="http://schemas.microsoft.com/office/powerpoint/2010/main" val="1127800684"/>
              </p:ext>
            </p:extLst>
          </p:nvPr>
        </p:nvGraphicFramePr>
        <p:xfrm>
          <a:off x="5486860" y="5307619"/>
          <a:ext cx="5435601" cy="741680"/>
        </p:xfrm>
        <a:graphic>
          <a:graphicData uri="http://schemas.openxmlformats.org/drawingml/2006/table">
            <a:tbl>
              <a:tblPr firstRow="1" bandRow="1">
                <a:tableStyleId>{5940675A-B579-460E-94D1-54222C63F5DA}</a:tableStyleId>
              </a:tblPr>
              <a:tblGrid>
                <a:gridCol w="3793614">
                  <a:extLst>
                    <a:ext uri="{9D8B030D-6E8A-4147-A177-3AD203B41FA5}">
                      <a16:colId xmlns:a16="http://schemas.microsoft.com/office/drawing/2014/main" val="2311784569"/>
                    </a:ext>
                  </a:extLst>
                </a:gridCol>
                <a:gridCol w="1641987">
                  <a:extLst>
                    <a:ext uri="{9D8B030D-6E8A-4147-A177-3AD203B41FA5}">
                      <a16:colId xmlns:a16="http://schemas.microsoft.com/office/drawing/2014/main" val="2353645352"/>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ASSICURAZIONE INTEGRATIVA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€ 120</a:t>
                      </a:r>
                    </a:p>
                  </a:txBody>
                  <a:tcPr/>
                </a:tc>
                <a:extLst>
                  <a:ext uri="{0D108BD9-81ED-4DB2-BD59-A6C34878D82A}">
                    <a16:rowId xmlns:a16="http://schemas.microsoft.com/office/drawing/2014/main" val="37687104"/>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TRINITY GESE EXAM</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€ 140</a:t>
                      </a:r>
                    </a:p>
                  </a:txBody>
                  <a:tcPr/>
                </a:tc>
                <a:extLst>
                  <a:ext uri="{0D108BD9-81ED-4DB2-BD59-A6C34878D82A}">
                    <a16:rowId xmlns:a16="http://schemas.microsoft.com/office/drawing/2014/main" val="1957210055"/>
                  </a:ext>
                </a:extLst>
              </a:tr>
            </a:tbl>
          </a:graphicData>
        </a:graphic>
      </p:graphicFrame>
      <p:graphicFrame>
        <p:nvGraphicFramePr>
          <p:cNvPr id="6" name="Segnaposto contenuto 5">
            <a:extLst>
              <a:ext uri="{FF2B5EF4-FFF2-40B4-BE49-F238E27FC236}">
                <a16:creationId xmlns:a16="http://schemas.microsoft.com/office/drawing/2014/main" id="{843359FF-432D-4D1A-5027-3F30086D1108}"/>
              </a:ext>
            </a:extLst>
          </p:cNvPr>
          <p:cNvGraphicFramePr>
            <a:graphicFrameLocks noGrp="1"/>
          </p:cNvGraphicFramePr>
          <p:nvPr>
            <p:ph idx="1"/>
            <p:extLst>
              <p:ext uri="{D42A27DB-BD31-4B8C-83A1-F6EECF244321}">
                <p14:modId xmlns:p14="http://schemas.microsoft.com/office/powerpoint/2010/main" val="3721132980"/>
              </p:ext>
            </p:extLst>
          </p:nvPr>
        </p:nvGraphicFramePr>
        <p:xfrm>
          <a:off x="5486859" y="2484099"/>
          <a:ext cx="5406820" cy="370840"/>
        </p:xfrm>
        <a:graphic>
          <a:graphicData uri="http://schemas.openxmlformats.org/drawingml/2006/table">
            <a:tbl>
              <a:tblPr firstRow="1" bandRow="1">
                <a:tableStyleId>{5940675A-B579-460E-94D1-54222C63F5DA}</a:tableStyleId>
              </a:tblPr>
              <a:tblGrid>
                <a:gridCol w="3755464">
                  <a:extLst>
                    <a:ext uri="{9D8B030D-6E8A-4147-A177-3AD203B41FA5}">
                      <a16:colId xmlns:a16="http://schemas.microsoft.com/office/drawing/2014/main" val="2427817959"/>
                    </a:ext>
                  </a:extLst>
                </a:gridCol>
                <a:gridCol w="1651356">
                  <a:extLst>
                    <a:ext uri="{9D8B030D-6E8A-4147-A177-3AD203B41FA5}">
                      <a16:colId xmlns:a16="http://schemas.microsoft.com/office/drawing/2014/main" val="1106653156"/>
                    </a:ext>
                  </a:extLst>
                </a:gridCol>
              </a:tblGrid>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PACCHETTO 14 NOTTI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€ 2.790</a:t>
                      </a:r>
                    </a:p>
                  </a:txBody>
                  <a:tcPr/>
                </a:tc>
                <a:extLst>
                  <a:ext uri="{0D108BD9-81ED-4DB2-BD59-A6C34878D82A}">
                    <a16:rowId xmlns:a16="http://schemas.microsoft.com/office/drawing/2014/main" val="1918940114"/>
                  </a:ext>
                </a:extLst>
              </a:tr>
            </a:tbl>
          </a:graphicData>
        </a:graphic>
      </p:graphicFrame>
      <p:graphicFrame>
        <p:nvGraphicFramePr>
          <p:cNvPr id="12" name="Tabella 11">
            <a:extLst>
              <a:ext uri="{FF2B5EF4-FFF2-40B4-BE49-F238E27FC236}">
                <a16:creationId xmlns:a16="http://schemas.microsoft.com/office/drawing/2014/main" id="{7F24CF49-7C47-B114-7ECE-2C95280A44C8}"/>
              </a:ext>
            </a:extLst>
          </p:cNvPr>
          <p:cNvGraphicFramePr>
            <a:graphicFrameLocks noGrp="1"/>
          </p:cNvGraphicFramePr>
          <p:nvPr>
            <p:extLst>
              <p:ext uri="{D42A27DB-BD31-4B8C-83A1-F6EECF244321}">
                <p14:modId xmlns:p14="http://schemas.microsoft.com/office/powerpoint/2010/main" val="217826750"/>
              </p:ext>
            </p:extLst>
          </p:nvPr>
        </p:nvGraphicFramePr>
        <p:xfrm>
          <a:off x="5486859" y="3535349"/>
          <a:ext cx="5406820" cy="1076960"/>
        </p:xfrm>
        <a:graphic>
          <a:graphicData uri="http://schemas.openxmlformats.org/drawingml/2006/table">
            <a:tbl>
              <a:tblPr firstRow="1" bandRow="1">
                <a:tableStyleId>{5940675A-B579-460E-94D1-54222C63F5DA}</a:tableStyleId>
              </a:tblPr>
              <a:tblGrid>
                <a:gridCol w="3784498">
                  <a:extLst>
                    <a:ext uri="{9D8B030D-6E8A-4147-A177-3AD203B41FA5}">
                      <a16:colId xmlns:a16="http://schemas.microsoft.com/office/drawing/2014/main" val="3878592803"/>
                    </a:ext>
                  </a:extLst>
                </a:gridCol>
                <a:gridCol w="1622322">
                  <a:extLst>
                    <a:ext uri="{9D8B030D-6E8A-4147-A177-3AD203B41FA5}">
                      <a16:colId xmlns:a16="http://schemas.microsoft.com/office/drawing/2014/main" val="1752307173"/>
                    </a:ext>
                  </a:extLst>
                </a:gridCol>
              </a:tblGrid>
              <a:tr h="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TASSE AEROPORTUALI</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€ 100</a:t>
                      </a:r>
                    </a:p>
                  </a:txBody>
                  <a:tcPr/>
                </a:tc>
                <a:extLst>
                  <a:ext uri="{0D108BD9-81ED-4DB2-BD59-A6C34878D82A}">
                    <a16:rowId xmlns:a16="http://schemas.microsoft.com/office/drawing/2014/main" val="592887332"/>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SPESE APERTURA PRATICA </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€ 190 </a:t>
                      </a:r>
                    </a:p>
                  </a:txBody>
                  <a:tcPr/>
                </a:tc>
                <a:extLst>
                  <a:ext uri="{0D108BD9-81ED-4DB2-BD59-A6C34878D82A}">
                    <a16:rowId xmlns:a16="http://schemas.microsoft.com/office/drawing/2014/main" val="2692487380"/>
                  </a:ext>
                </a:extLst>
              </a:tr>
              <a:tr h="370840">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POLIZZA AMICA</a:t>
                      </a:r>
                    </a:p>
                  </a:txBody>
                  <a:tcPr/>
                </a:tc>
                <a:tc>
                  <a:txBody>
                    <a:bodyPr/>
                    <a:lstStyle/>
                    <a:p>
                      <a:r>
                        <a:rPr lang="it-IT" sz="1600" dirty="0">
                          <a:latin typeface="Calibri Light" panose="020F0302020204030204" pitchFamily="34" charset="0"/>
                          <a:ea typeface="Calibri Light" panose="020F0302020204030204" pitchFamily="34" charset="0"/>
                          <a:cs typeface="Calibri Light" panose="020F0302020204030204" pitchFamily="34" charset="0"/>
                        </a:rPr>
                        <a:t>€ 70</a:t>
                      </a:r>
                    </a:p>
                  </a:txBody>
                  <a:tcPr/>
                </a:tc>
                <a:extLst>
                  <a:ext uri="{0D108BD9-81ED-4DB2-BD59-A6C34878D82A}">
                    <a16:rowId xmlns:a16="http://schemas.microsoft.com/office/drawing/2014/main" val="3637944722"/>
                  </a:ext>
                </a:extLst>
              </a:tr>
            </a:tbl>
          </a:graphicData>
        </a:graphic>
      </p:graphicFrame>
      <p:pic>
        <p:nvPicPr>
          <p:cNvPr id="14" name="Immagine 13" descr="Immagine che contiene erba, esterni, casa, campo&#10;&#10;Descrizione generata automaticamente">
            <a:extLst>
              <a:ext uri="{FF2B5EF4-FFF2-40B4-BE49-F238E27FC236}">
                <a16:creationId xmlns:a16="http://schemas.microsoft.com/office/drawing/2014/main" id="{F916F6AD-96EF-9611-CF33-0A8782AEF9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143" y="2669519"/>
            <a:ext cx="4882444" cy="3258501"/>
          </a:xfrm>
          <a:prstGeom prst="rect">
            <a:avLst/>
          </a:prstGeom>
        </p:spPr>
      </p:pic>
    </p:spTree>
    <p:extLst>
      <p:ext uri="{BB962C8B-B14F-4D97-AF65-F5344CB8AC3E}">
        <p14:creationId xmlns:p14="http://schemas.microsoft.com/office/powerpoint/2010/main" val="36146231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5B7D4F-6591-0EB9-F931-3BDDD908DE4E}"/>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91CBDE7-C33A-9B85-623E-9577E45D492C}"/>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COME ISCRIVERSI</a:t>
            </a:r>
          </a:p>
        </p:txBody>
      </p:sp>
      <p:sp>
        <p:nvSpPr>
          <p:cNvPr id="3" name="Segnaposto testo 2">
            <a:extLst>
              <a:ext uri="{FF2B5EF4-FFF2-40B4-BE49-F238E27FC236}">
                <a16:creationId xmlns:a16="http://schemas.microsoft.com/office/drawing/2014/main" id="{8820F6D7-52E5-EA94-581A-0F3C4F060112}"/>
              </a:ext>
            </a:extLst>
          </p:cNvPr>
          <p:cNvSpPr>
            <a:spLocks noGrp="1"/>
          </p:cNvSpPr>
          <p:nvPr>
            <p:ph idx="1"/>
          </p:nvPr>
        </p:nvSpPr>
        <p:spPr>
          <a:xfrm>
            <a:off x="4395018" y="1966452"/>
            <a:ext cx="7344698" cy="4080388"/>
          </a:xfrm>
        </p:spPr>
        <p:txBody>
          <a:bodyPr>
            <a:normAutofit/>
          </a:bodyPr>
          <a:lstStyle/>
          <a:p>
            <a:pPr marL="0" indent="0" algn="ctr">
              <a:buNone/>
            </a:pPr>
            <a:r>
              <a:rPr lang="it-IT" sz="2800" b="1" dirty="0">
                <a:latin typeface="Calibri Light" panose="020F0302020204030204" pitchFamily="34" charset="0"/>
                <a:ea typeface="Calibri Light" panose="020F0302020204030204" pitchFamily="34" charset="0"/>
                <a:cs typeface="Calibri Light" panose="020F0302020204030204" pitchFamily="34" charset="0"/>
              </a:rPr>
              <a:t>ISCRIVITI SUBITO</a:t>
            </a:r>
          </a:p>
          <a:p>
            <a:pPr marL="0" indent="0" algn="ctr">
              <a:buNone/>
            </a:pPr>
            <a:endParaRPr lang="it-IT" sz="2800" b="1"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Compila con precisione e in tutte le sue parti la Domanda d’Iscrizione online, che troverai nel nostro sito </a:t>
            </a:r>
            <a:r>
              <a:rPr lang="it-IT" sz="2000" dirty="0">
                <a:latin typeface="Calibri Light" panose="020F0302020204030204" pitchFamily="34" charset="0"/>
                <a:ea typeface="Calibri Light" panose="020F0302020204030204" pitchFamily="34" charset="0"/>
                <a:cs typeface="Calibri Light" panose="020F0302020204030204" pitchFamily="34" charset="0"/>
                <a:hlinkClick r:id="rId2"/>
              </a:rPr>
              <a:t>www.lastrolabio.it</a:t>
            </a:r>
            <a:r>
              <a:rPr lang="it-IT" sz="2000" dirty="0">
                <a:latin typeface="Calibri Light" panose="020F0302020204030204" pitchFamily="34" charset="0"/>
                <a:ea typeface="Calibri Light" panose="020F0302020204030204" pitchFamily="34" charset="0"/>
                <a:cs typeface="Calibri Light" panose="020F0302020204030204" pitchFamily="34" charset="0"/>
              </a:rPr>
              <a:t>, cliccando nella home page la sezione “PRENOTA”. </a:t>
            </a:r>
          </a:p>
          <a:p>
            <a:pPr marL="0" indent="0" algn="l">
              <a:buNone/>
            </a:pPr>
            <a:r>
              <a:rPr lang="it-IT" sz="2000" dirty="0">
                <a:latin typeface="Calibri Light" panose="020F0302020204030204" pitchFamily="34" charset="0"/>
                <a:ea typeface="Calibri Light" panose="020F0302020204030204" pitchFamily="34" charset="0"/>
                <a:cs typeface="Calibri Light" panose="020F0302020204030204" pitchFamily="34" charset="0"/>
              </a:rPr>
              <a:t>- Per finalizzare l’iscrizione di una Vacanza Studio, versa il relativo acconto, al quale dovrai sommare gli importi degli eventuali Supplementi Facoltativi richiesti in fase di prenotazione.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2050" name="Picture 2" descr="vacanza studio eastbourne (7)">
            <a:extLst>
              <a:ext uri="{FF2B5EF4-FFF2-40B4-BE49-F238E27FC236}">
                <a16:creationId xmlns:a16="http://schemas.microsoft.com/office/drawing/2014/main" id="{0E0BEBA0-FDF8-85A3-5198-B6EAF695872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952" y="2997917"/>
            <a:ext cx="4034913" cy="2622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61210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ED935-E9E3-CAB5-5D37-44AE360DFF9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8BA036-BBF2-D9A9-6D5E-230E3B5D4C61}"/>
              </a:ext>
            </a:extLst>
          </p:cNvPr>
          <p:cNvSpPr>
            <a:spLocks noGrp="1"/>
          </p:cNvSpPr>
          <p:nvPr>
            <p:ph type="title"/>
          </p:nvPr>
        </p:nvSpPr>
        <p:spPr>
          <a:xfrm>
            <a:off x="838200" y="191490"/>
            <a:ext cx="10515600" cy="1325563"/>
          </a:xfrm>
        </p:spPr>
        <p:txBody>
          <a:bodyPr>
            <a:noAutofit/>
          </a:bodyPr>
          <a:lstStyle/>
          <a:p>
            <a:r>
              <a:rPr lang="it-IT" sz="4000" b="1" dirty="0">
                <a:latin typeface="Calibri" panose="020F0502020204030204" pitchFamily="34" charset="0"/>
                <a:ea typeface="Calibri" panose="020F0502020204030204" pitchFamily="34" charset="0"/>
                <a:cs typeface="Calibri" panose="020F0502020204030204" pitchFamily="34" charset="0"/>
              </a:rPr>
              <a:t>OFFERTE SPECIALI</a:t>
            </a:r>
          </a:p>
        </p:txBody>
      </p:sp>
      <p:sp>
        <p:nvSpPr>
          <p:cNvPr id="3" name="Segnaposto testo 2">
            <a:extLst>
              <a:ext uri="{FF2B5EF4-FFF2-40B4-BE49-F238E27FC236}">
                <a16:creationId xmlns:a16="http://schemas.microsoft.com/office/drawing/2014/main" id="{F26BBBF3-8701-39E8-4FE9-FC30E19E5DBB}"/>
              </a:ext>
            </a:extLst>
          </p:cNvPr>
          <p:cNvSpPr>
            <a:spLocks noGrp="1"/>
          </p:cNvSpPr>
          <p:nvPr>
            <p:ph idx="1"/>
          </p:nvPr>
        </p:nvSpPr>
        <p:spPr>
          <a:xfrm>
            <a:off x="6685936" y="1645305"/>
            <a:ext cx="4667864" cy="4357415"/>
          </a:xfrm>
        </p:spPr>
        <p:txBody>
          <a:bodyPr>
            <a:normAutofit fontScale="62500" lnSpcReduction="20000"/>
          </a:bodyPr>
          <a:lstStyle/>
          <a:p>
            <a:pPr marL="0" indent="0" algn="ctr">
              <a:buNone/>
            </a:pPr>
            <a:r>
              <a:rPr lang="it-IT" sz="3200" u="sng" dirty="0">
                <a:latin typeface="Calibri Light" panose="020F0302020204030204" pitchFamily="34" charset="0"/>
                <a:ea typeface="Calibri Light" panose="020F0302020204030204" pitchFamily="34" charset="0"/>
                <a:cs typeface="Calibri Light" panose="020F0302020204030204" pitchFamily="34" charset="0"/>
              </a:rPr>
              <a:t>Per prenotazioni entro il 28 febbraio 2025 risparmio complessivo di € 280 di cui:</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€ 60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€ 70 </a:t>
            </a:r>
            <a:r>
              <a:rPr lang="it-IT" sz="28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28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a:t>
            </a:r>
          </a:p>
          <a:p>
            <a:pPr>
              <a:buFontTx/>
              <a:buChar char="-"/>
            </a:pPr>
            <a:r>
              <a:rPr lang="it-IT" sz="28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Segnaposto testo 2">
            <a:extLst>
              <a:ext uri="{FF2B5EF4-FFF2-40B4-BE49-F238E27FC236}">
                <a16:creationId xmlns:a16="http://schemas.microsoft.com/office/drawing/2014/main" id="{2C543B7E-A4FD-723D-5DA0-82A89DAFA4A9}"/>
              </a:ext>
            </a:extLst>
          </p:cNvPr>
          <p:cNvSpPr txBox="1">
            <a:spLocks/>
          </p:cNvSpPr>
          <p:nvPr/>
        </p:nvSpPr>
        <p:spPr>
          <a:xfrm>
            <a:off x="838200" y="1556815"/>
            <a:ext cx="4667864" cy="5176685"/>
          </a:xfrm>
          <a:prstGeom prst="rect">
            <a:avLst/>
          </a:prstGeom>
        </p:spPr>
        <p:txBody>
          <a:bodyPr vert="horz" lIns="91440" tIns="45720" rIns="91440" bIns="45720" rtlCol="0" anchor="ctr">
            <a:normAutofit fontScale="55000" lnSpcReduction="20000"/>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lgn="ctr">
              <a:buFont typeface="Wingdings 2" panose="05020102010507070707" pitchFamily="18" charset="2"/>
              <a:buNone/>
            </a:pPr>
            <a:r>
              <a:rPr lang="it-IT" sz="3600" u="sng" dirty="0">
                <a:latin typeface="Calibri Light" panose="020F0302020204030204" pitchFamily="34" charset="0"/>
                <a:ea typeface="Calibri Light" panose="020F0302020204030204" pitchFamily="34" charset="0"/>
                <a:cs typeface="Calibri Light" panose="020F0302020204030204" pitchFamily="34" charset="0"/>
              </a:rPr>
              <a:t>Per prenotazioni entro il 15 dicembre 2024 risparmio complessivo di € 630 di cui:</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€ 200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NO RISK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€ 150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Prezzi Bloccati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€ 60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Garanzia Prezzo Carburante Bloccato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€ 70 </a:t>
            </a:r>
            <a:r>
              <a:rPr lang="it-IT" sz="3200" dirty="0">
                <a:latin typeface="Calibri Light" panose="020F0302020204030204" pitchFamily="34" charset="0"/>
                <a:ea typeface="Calibri Light" panose="020F0302020204030204" pitchFamily="34" charset="0"/>
                <a:cs typeface="Calibri Light" panose="020F0302020204030204" pitchFamily="34" charset="0"/>
                <a:hlinkClick r:id="rId2"/>
              </a:rPr>
              <a:t>Polizza Amica </a:t>
            </a:r>
            <a:r>
              <a:rPr lang="it-IT" sz="3200" dirty="0">
                <a:latin typeface="Calibri Light" panose="020F0302020204030204" pitchFamily="34" charset="0"/>
                <a:ea typeface="Calibri Light" panose="020F0302020204030204" pitchFamily="34" charset="0"/>
                <a:cs typeface="Calibri Light" panose="020F0302020204030204" pitchFamily="34" charset="0"/>
              </a:rPr>
              <a:t>in omaggio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€ 100 Buono Agenzia, spendibile presso le Agenzie di Viaggi &amp; Turismo del nostro Gruppo, valido per qualsiasi destinazione, in Italia e nel mondo (esclusa la sola biglietteria aerea, marittima e ferroviaria) con un minimo di spesa pari a € 1.000. </a:t>
            </a:r>
          </a:p>
          <a:p>
            <a:pPr>
              <a:buFontTx/>
              <a:buChar char="-"/>
            </a:pPr>
            <a:r>
              <a:rPr lang="it-IT" sz="3200" dirty="0">
                <a:latin typeface="Calibri Light" panose="020F0302020204030204" pitchFamily="34" charset="0"/>
                <a:ea typeface="Calibri Light" panose="020F0302020204030204" pitchFamily="34" charset="0"/>
                <a:cs typeface="Calibri Light" panose="020F0302020204030204" pitchFamily="34" charset="0"/>
              </a:rPr>
              <a:t>€ 50 Cambio corso/destinazione/data in omaggio, da comunicare entro il 30/4/2025 (valido solo per destinazioni estero) </a:t>
            </a:r>
            <a:endPar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393274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Rectangle 10"/>
          <p:cNvSpPr/>
          <p:nvPr/>
        </p:nvSpPr>
        <p:spPr>
          <a:xfrm>
            <a:off x="0" y="0"/>
            <a:ext cx="5614877" cy="6858000"/>
          </a:xfrm>
          <a:prstGeom prst="rect">
            <a:avLst/>
          </a:prstGeom>
          <a:gradFill>
            <a:gsLst>
              <a:gs pos="0">
                <a:schemeClr val="accent1">
                  <a:alpha val="82000"/>
                </a:schemeClr>
              </a:gs>
              <a:gs pos="25000">
                <a:schemeClr val="accent1">
                  <a:alpha val="60000"/>
                </a:schemeClr>
              </a:gs>
              <a:gs pos="94000">
                <a:srgbClr val="AFABAB"/>
              </a:gs>
              <a:gs pos="100000">
                <a:srgbClr val="AFABAB"/>
              </a:gs>
            </a:gsLst>
            <a:lin ang="4200000"/>
          </a:gradFill>
          <a:ln w="12700">
            <a:miter lim="400000"/>
          </a:ln>
        </p:spPr>
        <p:txBody>
          <a:bodyPr lIns="45719" rIns="45719" anchor="ctr"/>
          <a:lstStyle/>
          <a:p>
            <a:pPr algn="ctr">
              <a:defRPr>
                <a:solidFill>
                  <a:srgbClr val="FFFFFF"/>
                </a:solidFill>
              </a:defRPr>
            </a:pPr>
            <a:endParaRPr/>
          </a:p>
        </p:txBody>
      </p:sp>
      <p:pic>
        <p:nvPicPr>
          <p:cNvPr id="235" name="Picture 12" descr="Picture 12"/>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6" name="Freeform 62"/>
          <p:cNvSpPr/>
          <p:nvPr/>
        </p:nvSpPr>
        <p:spPr>
          <a:xfrm>
            <a:off x="-1" y="738618"/>
            <a:ext cx="5000440" cy="5400964"/>
          </a:xfrm>
          <a:custGeom>
            <a:avLst/>
            <a:gdLst/>
            <a:ahLst/>
            <a:cxnLst>
              <a:cxn ang="0">
                <a:pos x="wd2" y="hd2"/>
              </a:cxn>
              <a:cxn ang="5400000">
                <a:pos x="wd2" y="hd2"/>
              </a:cxn>
              <a:cxn ang="10800000">
                <a:pos x="wd2" y="hd2"/>
              </a:cxn>
              <a:cxn ang="16200000">
                <a:pos x="wd2" y="hd2"/>
              </a:cxn>
            </a:cxnLst>
            <a:rect l="0" t="0" r="r" b="b"/>
            <a:pathLst>
              <a:path w="21600" h="21600" extrusionOk="0">
                <a:moveTo>
                  <a:pt x="9935" y="0"/>
                </a:moveTo>
                <a:cubicBezTo>
                  <a:pt x="16377" y="0"/>
                  <a:pt x="21600" y="4835"/>
                  <a:pt x="21600" y="10800"/>
                </a:cubicBezTo>
                <a:cubicBezTo>
                  <a:pt x="21600" y="16765"/>
                  <a:pt x="16377" y="21600"/>
                  <a:pt x="9935" y="21600"/>
                </a:cubicBezTo>
                <a:cubicBezTo>
                  <a:pt x="5908" y="21600"/>
                  <a:pt x="2358" y="19711"/>
                  <a:pt x="262" y="16838"/>
                </a:cubicBezTo>
                <a:lnTo>
                  <a:pt x="0" y="16439"/>
                </a:lnTo>
                <a:lnTo>
                  <a:pt x="0" y="5161"/>
                </a:lnTo>
                <a:lnTo>
                  <a:pt x="262" y="4762"/>
                </a:lnTo>
                <a:cubicBezTo>
                  <a:pt x="2358" y="1889"/>
                  <a:pt x="5908" y="0"/>
                  <a:pt x="9935" y="0"/>
                </a:cubicBezTo>
                <a:close/>
              </a:path>
            </a:pathLst>
          </a:custGeom>
          <a:solidFill>
            <a:srgbClr val="FFFFFF"/>
          </a:solidFill>
          <a:ln w="12700">
            <a:miter lim="400000"/>
          </a:ln>
        </p:spPr>
        <p:txBody>
          <a:bodyPr lIns="45719" rIns="45719" anchor="ctr"/>
          <a:lstStyle/>
          <a:p>
            <a:pPr algn="ctr">
              <a:defRPr>
                <a:solidFill>
                  <a:srgbClr val="FFFFFF"/>
                </a:solidFill>
              </a:defRPr>
            </a:pPr>
            <a:endParaRPr/>
          </a:p>
        </p:txBody>
      </p:sp>
      <p:sp>
        <p:nvSpPr>
          <p:cNvPr id="237" name="CasellaDiTesto 6"/>
          <p:cNvSpPr txBox="1"/>
          <p:nvPr/>
        </p:nvSpPr>
        <p:spPr>
          <a:xfrm>
            <a:off x="6141718" y="1466284"/>
            <a:ext cx="5057224" cy="3823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lvl1pPr algn="ctr">
              <a:defRPr sz="7200" b="1">
                <a:solidFill>
                  <a:srgbClr val="00B050"/>
                </a:solidFill>
                <a:latin typeface="+mn-lt"/>
                <a:ea typeface="+mn-ea"/>
                <a:cs typeface="+mn-cs"/>
                <a:sym typeface="Helvetica"/>
              </a:defRPr>
            </a:lvl1pPr>
          </a:lstStyle>
          <a:p>
            <a:r>
              <a:rPr dirty="0">
                <a:solidFill>
                  <a:schemeClr val="accent2"/>
                </a:solidFill>
                <a:latin typeface="Calibri" panose="020F0502020204030204" pitchFamily="34" charset="0"/>
                <a:ea typeface="Calibri" panose="020F0502020204030204" pitchFamily="34" charset="0"/>
                <a:cs typeface="Calibri" panose="020F0502020204030204" pitchFamily="34" charset="0"/>
              </a:rPr>
              <a:t>BUON VIAGGIO!</a:t>
            </a:r>
          </a:p>
        </p:txBody>
      </p:sp>
      <p:pic>
        <p:nvPicPr>
          <p:cNvPr id="239" name="Immagine 5" descr="Immagine 5"/>
          <p:cNvPicPr>
            <a:picLocks noChangeAspect="1"/>
          </p:cNvPicPr>
          <p:nvPr/>
        </p:nvPicPr>
        <p:blipFill>
          <a:blip r:embed="rId3"/>
          <a:srcRect l="21442" t="7013" r="6924"/>
          <a:stretch>
            <a:fillRect/>
          </a:stretch>
        </p:blipFill>
        <p:spPr>
          <a:xfrm flipH="1">
            <a:off x="9857" y="853625"/>
            <a:ext cx="4943125" cy="5150528"/>
          </a:xfrm>
          <a:custGeom>
            <a:avLst/>
            <a:gdLst/>
            <a:ahLst/>
            <a:cxnLst>
              <a:cxn ang="0">
                <a:pos x="wd2" y="hd2"/>
              </a:cxn>
              <a:cxn ang="5400000">
                <a:pos x="wd2" y="hd2"/>
              </a:cxn>
              <a:cxn ang="10800000">
                <a:pos x="wd2" y="hd2"/>
              </a:cxn>
              <a:cxn ang="16200000">
                <a:pos x="wd2" y="hd2"/>
              </a:cxn>
            </a:cxnLst>
            <a:rect l="0" t="0" r="r" b="b"/>
            <a:pathLst>
              <a:path w="20161" h="20248" extrusionOk="0">
                <a:moveTo>
                  <a:pt x="10961" y="4"/>
                </a:moveTo>
                <a:cubicBezTo>
                  <a:pt x="7720" y="81"/>
                  <a:pt x="4541" y="1413"/>
                  <a:pt x="2388" y="3890"/>
                </a:cubicBezTo>
                <a:cubicBezTo>
                  <a:pt x="-1439" y="8295"/>
                  <a:pt x="-573" y="14657"/>
                  <a:pt x="4322" y="18101"/>
                </a:cubicBezTo>
                <a:cubicBezTo>
                  <a:pt x="9218" y="21544"/>
                  <a:pt x="16289" y="20764"/>
                  <a:pt x="20116" y="16359"/>
                </a:cubicBezTo>
                <a:lnTo>
                  <a:pt x="20161" y="3940"/>
                </a:lnTo>
                <a:cubicBezTo>
                  <a:pt x="19587" y="3271"/>
                  <a:pt x="18922" y="2670"/>
                  <a:pt x="18181" y="2149"/>
                </a:cubicBezTo>
                <a:cubicBezTo>
                  <a:pt x="16040" y="643"/>
                  <a:pt x="13481" y="-56"/>
                  <a:pt x="10961" y="4"/>
                </a:cubicBezTo>
                <a:close/>
              </a:path>
            </a:pathLst>
          </a:custGeom>
          <a:ln w="12700">
            <a:miter lim="400000"/>
          </a:ln>
        </p:spPr>
      </p:pic>
      <p:pic>
        <p:nvPicPr>
          <p:cNvPr id="10" name="Immagine 9">
            <a:extLst>
              <a:ext uri="{FF2B5EF4-FFF2-40B4-BE49-F238E27FC236}">
                <a16:creationId xmlns:a16="http://schemas.microsoft.com/office/drawing/2014/main" id="{A5CE2461-0608-4724-A3FC-6E158B8CC67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336" y="210497"/>
            <a:ext cx="4237181" cy="1660975"/>
          </a:xfrm>
          <a:prstGeom prst="rect">
            <a:avLst/>
          </a:prstGeom>
          <a:noFill/>
          <a:ln>
            <a:noFill/>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A3A5C0-0C5A-2036-4CF2-FECF5633B883}"/>
              </a:ext>
            </a:extLst>
          </p:cNvPr>
          <p:cNvSpPr>
            <a:spLocks noGrp="1"/>
          </p:cNvSpPr>
          <p:nvPr>
            <p:ph type="title"/>
          </p:nvPr>
        </p:nvSpPr>
        <p:spPr>
          <a:xfrm>
            <a:off x="838200" y="191490"/>
            <a:ext cx="10515600" cy="1325563"/>
          </a:xfrm>
        </p:spPr>
        <p:txBody>
          <a:bodyPr>
            <a:noAutofit/>
          </a:bodyPr>
          <a:lstStyle/>
          <a:p>
            <a:r>
              <a:rPr lang="it-IT" sz="4400" b="1" dirty="0">
                <a:latin typeface="Calibri" panose="020F0502020204030204" pitchFamily="34" charset="0"/>
                <a:ea typeface="Calibri" panose="020F0502020204030204" pitchFamily="34" charset="0"/>
                <a:cs typeface="Calibri" panose="020F0502020204030204" pitchFamily="34" charset="0"/>
              </a:rPr>
              <a:t>ARDINGLY college 2025</a:t>
            </a:r>
          </a:p>
        </p:txBody>
      </p:sp>
      <p:sp>
        <p:nvSpPr>
          <p:cNvPr id="3" name="Segnaposto testo 2">
            <a:extLst>
              <a:ext uri="{FF2B5EF4-FFF2-40B4-BE49-F238E27FC236}">
                <a16:creationId xmlns:a16="http://schemas.microsoft.com/office/drawing/2014/main" id="{52C0346C-90D5-FA15-A87B-1FDE189C6499}"/>
              </a:ext>
            </a:extLst>
          </p:cNvPr>
          <p:cNvSpPr>
            <a:spLocks noGrp="1"/>
          </p:cNvSpPr>
          <p:nvPr>
            <p:ph idx="1"/>
          </p:nvPr>
        </p:nvSpPr>
        <p:spPr>
          <a:xfrm>
            <a:off x="6586317" y="1927122"/>
            <a:ext cx="4639664" cy="4357415"/>
          </a:xfrm>
        </p:spPr>
        <p:txBody>
          <a:bodyPr>
            <a:normAutofit/>
          </a:bodyPr>
          <a:lstStyle/>
          <a:p>
            <a:pPr algn="l"/>
            <a:r>
              <a:rPr lang="it-IT" sz="2000"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Ardingly</a:t>
            </a:r>
            <a:r>
              <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un caratteristico villaggio inglese nel cuore della naturalistica </a:t>
            </a:r>
            <a:r>
              <a:rPr lang="it-IT" sz="200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High </a:t>
            </a:r>
            <a:r>
              <a:rPr lang="it-IT" sz="2000"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Weald</a:t>
            </a:r>
            <a:r>
              <a:rPr lang="it-IT" sz="2000"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3"/>
              </a:rPr>
              <a:t> Area</a:t>
            </a:r>
            <a:r>
              <a:rPr lang="it-IT" sz="20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nel verde </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della campagna inglese del </a:t>
            </a:r>
            <a:r>
              <a:rPr lang="it-IT" sz="20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West Sussex,</a:t>
            </a:r>
            <a:r>
              <a:rPr lang="it-IT" sz="20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a sud di Londra.</a:t>
            </a:r>
            <a:endParaRPr lang="it-IT" sz="200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r>
              <a:rPr lang="it-IT" sz="2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hlinkClick r:id="rId4" tooltip="St Peter's Church, Ardingly"/>
              </a:rPr>
              <a:t>La chiesa parrocchiale di San Pietro</a:t>
            </a:r>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verso l'estremità occidentale del villaggio, risale al XIV secolo, mentre Il giardino botanico selvatico di </a:t>
            </a:r>
            <a:r>
              <a:rPr lang="it-IT" sz="2000" b="0" i="0" u="none" strike="noStrike" dirty="0" err="1">
                <a:effectLst/>
                <a:latin typeface="Calibri Light" panose="020F0302020204030204" pitchFamily="34" charset="0"/>
                <a:ea typeface="Calibri Light" panose="020F0302020204030204" pitchFamily="34" charset="0"/>
                <a:cs typeface="Calibri Light" panose="020F0302020204030204" pitchFamily="34" charset="0"/>
                <a:hlinkClick r:id="rId5" tooltip="Royal Botanic Gardens, Kew"/>
              </a:rPr>
              <a:t>Kew</a:t>
            </a:r>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 </a:t>
            </a:r>
            <a:r>
              <a:rPr lang="it-IT" sz="2000" b="0" i="0" u="none" strike="noStrike" dirty="0" err="1">
                <a:effectLst/>
                <a:latin typeface="Calibri Light" panose="020F0302020204030204" pitchFamily="34" charset="0"/>
                <a:ea typeface="Calibri Light" panose="020F0302020204030204" pitchFamily="34" charset="0"/>
                <a:cs typeface="Calibri Light" panose="020F0302020204030204" pitchFamily="34" charset="0"/>
                <a:hlinkClick r:id="rId6" tooltip="Wakehurst Place"/>
              </a:rPr>
              <a:t>Wakehurst</a:t>
            </a:r>
            <a:r>
              <a:rPr lang="it-IT" sz="2000" b="0" i="0" u="none" strike="noStrike" dirty="0">
                <a:effectLst/>
                <a:latin typeface="Calibri Light" panose="020F0302020204030204" pitchFamily="34" charset="0"/>
                <a:ea typeface="Calibri Light" panose="020F0302020204030204" pitchFamily="34" charset="0"/>
                <a:cs typeface="Calibri Light" panose="020F0302020204030204" pitchFamily="34" charset="0"/>
              </a:rPr>
              <a:t> </a:t>
            </a:r>
            <a:r>
              <a:rPr lang="it-IT" sz="2000" b="0" i="0" dirty="0">
                <a:solidFill>
                  <a:srgbClr val="202122"/>
                </a:solidFill>
                <a:effectLst/>
                <a:latin typeface="Calibri Light" panose="020F0302020204030204" pitchFamily="34" charset="0"/>
                <a:ea typeface="Calibri Light" panose="020F0302020204030204" pitchFamily="34" charset="0"/>
                <a:cs typeface="Calibri Light" panose="020F0302020204030204" pitchFamily="34" charset="0"/>
              </a:rPr>
              <a:t>si trova a circa 2,4 km a nord.</a:t>
            </a:r>
            <a:endParaRPr lang="it-IT" sz="20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1026" name="Picture 2" descr="indefinito">
            <a:extLst>
              <a:ext uri="{FF2B5EF4-FFF2-40B4-BE49-F238E27FC236}">
                <a16:creationId xmlns:a16="http://schemas.microsoft.com/office/drawing/2014/main" id="{513C9948-58B6-A146-CC9B-5AEA5F28F960}"/>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200" y="2213119"/>
            <a:ext cx="5047225" cy="3785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79084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egnaposto contenuto 5">
            <a:extLst>
              <a:ext uri="{FF2B5EF4-FFF2-40B4-BE49-F238E27FC236}">
                <a16:creationId xmlns:a16="http://schemas.microsoft.com/office/drawing/2014/main" id="{63728FF8-8F52-C469-69A2-31CCF1958CE4}"/>
              </a:ext>
            </a:extLst>
          </p:cNvPr>
          <p:cNvSpPr>
            <a:spLocks noGrp="1"/>
          </p:cNvSpPr>
          <p:nvPr>
            <p:ph idx="1"/>
          </p:nvPr>
        </p:nvSpPr>
        <p:spPr>
          <a:xfrm>
            <a:off x="462117" y="868371"/>
            <a:ext cx="3165987" cy="4204800"/>
          </a:xfrm>
        </p:spPr>
        <p:txBody>
          <a:bodyPr>
            <a:normAutofit/>
          </a:bodyPr>
          <a:lstStyle/>
          <a:p>
            <a:pPr marL="0" indent="0">
              <a:buNone/>
            </a:pPr>
            <a:r>
              <a:rPr lang="it-IT" sz="3200" u="sng" dirty="0">
                <a:latin typeface="Calibri" panose="020F0502020204030204" pitchFamily="34" charset="0"/>
                <a:ea typeface="Calibri" panose="020F0502020204030204" pitchFamily="34" charset="0"/>
                <a:cs typeface="Calibri" panose="020F0502020204030204" pitchFamily="34" charset="0"/>
              </a:rPr>
              <a:t>L’UNIVERSITÀ:</a:t>
            </a:r>
          </a:p>
          <a:p>
            <a:pPr marL="0" indent="0">
              <a:buNone/>
            </a:pPr>
            <a:endParaRPr lang="it-IT" sz="1800" u="sng" dirty="0">
              <a:latin typeface="Calibri Light" panose="020F0302020204030204" pitchFamily="34" charset="0"/>
              <a:ea typeface="Calibri Light" panose="020F0302020204030204" pitchFamily="34" charset="0"/>
              <a:cs typeface="Calibri Light" panose="020F0302020204030204" pitchFamily="34" charset="0"/>
            </a:endParaRPr>
          </a:p>
          <a:p>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All’</a:t>
            </a:r>
            <a:r>
              <a:rPr lang="it-IT" sz="1800" b="1" i="0" u="none" strike="noStrike" dirty="0" err="1">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Ardingly</a:t>
            </a:r>
            <a:r>
              <a:rPr lang="it-IT" sz="1800" b="1" i="0" u="none" strike="noStrike" dirty="0">
                <a:solidFill>
                  <a:srgbClr val="A0CE4E"/>
                </a:solidFill>
                <a:effectLst/>
                <a:latin typeface="Calibri Light" panose="020F0302020204030204" pitchFamily="34" charset="0"/>
                <a:ea typeface="Calibri Light" panose="020F0302020204030204" pitchFamily="34" charset="0"/>
                <a:cs typeface="Calibri Light" panose="020F0302020204030204" pitchFamily="34" charset="0"/>
                <a:hlinkClick r:id="rId2"/>
              </a:rPr>
              <a:t> College</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sarete accolti nella </a:t>
            </a:r>
            <a:r>
              <a:rPr lang="it-IT" sz="18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magica atmosfera</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di una classica </a:t>
            </a:r>
            <a:r>
              <a:rPr lang="it-IT" sz="1800" b="1" i="0" dirty="0" err="1">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boarding</a:t>
            </a:r>
            <a:r>
              <a:rPr lang="it-IT" sz="18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school, </a:t>
            </a:r>
            <a:r>
              <a:rPr lang="it-IT" sz="18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i</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l </a:t>
            </a:r>
            <a:r>
              <a:rPr lang="it-IT" sz="1800"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college</a:t>
            </a:r>
            <a:r>
              <a:rPr lang="it-IT" sz="1800"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 è formato da alcuni edifici in stile gotico vittoriano e da altri più moderni che vengono utilizzati per le aule e le sistemazioni.</a:t>
            </a:r>
            <a:endParaRPr lang="it-IT" sz="1800"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3" name="Immagine 2">
            <a:extLst>
              <a:ext uri="{FF2B5EF4-FFF2-40B4-BE49-F238E27FC236}">
                <a16:creationId xmlns:a16="http://schemas.microsoft.com/office/drawing/2014/main" id="{923D055A-1D39-BB98-5D60-D466A247C8BA}"/>
              </a:ext>
            </a:extLst>
          </p:cNvPr>
          <p:cNvPicPr>
            <a:picLocks noChangeAspect="1"/>
          </p:cNvPicPr>
          <p:nvPr/>
        </p:nvPicPr>
        <p:blipFill>
          <a:blip r:embed="rId3"/>
          <a:stretch>
            <a:fillRect/>
          </a:stretch>
        </p:blipFill>
        <p:spPr>
          <a:xfrm>
            <a:off x="4540689" y="1498057"/>
            <a:ext cx="6530433" cy="2945427"/>
          </a:xfrm>
          <a:prstGeom prst="rect">
            <a:avLst/>
          </a:prstGeom>
        </p:spPr>
      </p:pic>
      <p:sp>
        <p:nvSpPr>
          <p:cNvPr id="8" name="Freccia a destra 7">
            <a:extLst>
              <a:ext uri="{FF2B5EF4-FFF2-40B4-BE49-F238E27FC236}">
                <a16:creationId xmlns:a16="http://schemas.microsoft.com/office/drawing/2014/main" id="{06BC9EAC-1337-466E-8E4C-46EB3D5151A9}"/>
              </a:ext>
            </a:extLst>
          </p:cNvPr>
          <p:cNvSpPr/>
          <p:nvPr/>
        </p:nvSpPr>
        <p:spPr>
          <a:xfrm rot="2257636">
            <a:off x="6855493" y="3219039"/>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 name="Text Box 14"/>
          <p:cNvSpPr txBox="1"/>
          <p:nvPr/>
        </p:nvSpPr>
        <p:spPr>
          <a:xfrm>
            <a:off x="331585" y="496038"/>
            <a:ext cx="6245540" cy="13234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a:defRPr sz="3600" b="1">
                <a:solidFill>
                  <a:srgbClr val="009900"/>
                </a:solidFill>
                <a:latin typeface="Arial Narrow"/>
                <a:ea typeface="Arial Narrow"/>
                <a:cs typeface="Arial Narrow"/>
                <a:sym typeface="Arial Narrow"/>
              </a:defRPr>
            </a:pPr>
            <a:endParaRPr lang="it-IT" sz="2200" dirty="0">
              <a:solidFill>
                <a:srgbClr val="4A4E57"/>
              </a:solidFill>
              <a:latin typeface="Calibri Light" panose="020F0302020204030204" pitchFamily="34" charset="0"/>
              <a:ea typeface="Microsoft JhengHei UI Light" panose="020B0304030504040204" pitchFamily="34" charset="-120"/>
            </a:endParaRPr>
          </a:p>
          <a:p>
            <a:pPr defTabSz="457200">
              <a:defRPr sz="3600" b="1">
                <a:solidFill>
                  <a:srgbClr val="009900"/>
                </a:solidFill>
                <a:latin typeface="Arial Narrow"/>
                <a:ea typeface="Arial Narrow"/>
                <a:cs typeface="Arial Narrow"/>
                <a:sym typeface="Arial Narrow"/>
              </a:defRPr>
            </a:pPr>
            <a:r>
              <a:rPr lang="it-IT" sz="2800" b="1" kern="1200" dirty="0">
                <a:solidFill>
                  <a:srgbClr val="0070C0"/>
                </a:solidFill>
                <a:latin typeface="Calibri Light" panose="020F0302020204030204" pitchFamily="34" charset="0"/>
                <a:ea typeface="+mn-ea"/>
                <a:cs typeface="Calibri Light" panose="020F0302020204030204" pitchFamily="34" charset="0"/>
              </a:rPr>
              <a:t>						</a:t>
            </a:r>
          </a:p>
          <a:p>
            <a:pPr defTabSz="457200">
              <a:defRPr sz="3600" b="1">
                <a:solidFill>
                  <a:srgbClr val="009900"/>
                </a:solidFill>
                <a:latin typeface="Arial Narrow"/>
                <a:ea typeface="Arial Narrow"/>
                <a:cs typeface="Arial Narrow"/>
                <a:sym typeface="Arial Narrow"/>
              </a:defRPr>
            </a:pPr>
            <a:endParaRPr sz="3000" b="1" kern="1200" dirty="0">
              <a:solidFill>
                <a:srgbClr val="0070C0"/>
              </a:solidFill>
              <a:latin typeface="Cavolini" panose="03000502040302020204" pitchFamily="66" charset="0"/>
              <a:ea typeface="+mn-ea"/>
              <a:cs typeface="Cavolini" panose="03000502040302020204" pitchFamily="66" charset="0"/>
            </a:endParaRPr>
          </a:p>
        </p:txBody>
      </p:sp>
      <p:sp>
        <p:nvSpPr>
          <p:cNvPr id="4" name="Titolo 3">
            <a:extLst>
              <a:ext uri="{FF2B5EF4-FFF2-40B4-BE49-F238E27FC236}">
                <a16:creationId xmlns:a16="http://schemas.microsoft.com/office/drawing/2014/main" id="{4B53698A-0CD3-C634-FAED-351C3B6DDC68}"/>
              </a:ext>
            </a:extLst>
          </p:cNvPr>
          <p:cNvSpPr>
            <a:spLocks noGrp="1"/>
          </p:cNvSpPr>
          <p:nvPr>
            <p:ph type="title"/>
          </p:nvPr>
        </p:nvSpPr>
        <p:spPr/>
        <p:txBody>
          <a:bodyPr>
            <a:normAutofit/>
          </a:bodyPr>
          <a:lstStyle/>
          <a:p>
            <a:r>
              <a:rPr lang="it-IT" sz="100" dirty="0">
                <a:solidFill>
                  <a:schemeClr val="accent2"/>
                </a:solidFill>
              </a:rPr>
              <a:t>.</a:t>
            </a:r>
          </a:p>
        </p:txBody>
      </p:sp>
      <p:sp>
        <p:nvSpPr>
          <p:cNvPr id="5" name="Segnaposto contenuto 4">
            <a:extLst>
              <a:ext uri="{FF2B5EF4-FFF2-40B4-BE49-F238E27FC236}">
                <a16:creationId xmlns:a16="http://schemas.microsoft.com/office/drawing/2014/main" id="{8257BA7E-D798-1EA3-CDC0-6F9DECED0355}"/>
              </a:ext>
            </a:extLst>
          </p:cNvPr>
          <p:cNvSpPr>
            <a:spLocks noGrp="1"/>
          </p:cNvSpPr>
          <p:nvPr>
            <p:ph idx="1"/>
          </p:nvPr>
        </p:nvSpPr>
        <p:spPr>
          <a:xfrm>
            <a:off x="581192" y="701561"/>
            <a:ext cx="4454012" cy="4560735"/>
          </a:xfrm>
        </p:spPr>
        <p:txBody>
          <a:bodyPr>
            <a:normAutofit/>
          </a:bodyPr>
          <a:lstStyle/>
          <a:p>
            <a: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t>ETÀ:</a:t>
            </a:r>
            <a:br>
              <a:rPr lang="it-IT" sz="2400" b="1" dirty="0">
                <a:effectLst/>
                <a:latin typeface="Calibri Light" panose="020F0302020204030204" pitchFamily="34" charset="0"/>
                <a:ea typeface="Calibri Light" panose="020F0302020204030204" pitchFamily="34" charset="0"/>
                <a:cs typeface="Calibri Light" panose="020F0302020204030204" pitchFamily="34" charset="0"/>
              </a:rPr>
            </a:br>
            <a:r>
              <a:rPr lang="it-IT" dirty="0">
                <a:effectLst/>
                <a:latin typeface="Calibri Light" panose="020F0302020204030204" pitchFamily="34" charset="0"/>
                <a:ea typeface="Calibri Light" panose="020F0302020204030204" pitchFamily="34" charset="0"/>
                <a:cs typeface="Calibri Light" panose="020F0302020204030204" pitchFamily="34" charset="0"/>
              </a:rPr>
              <a:t>12 – 17 anni</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SISTEMAZIONE:</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College</a:t>
            </a: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DATE DI PARTENZA: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7 – 21 luglio 2025</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21 luglio – 4 agosto 2025</a:t>
            </a: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a:p>
            <a:r>
              <a:rPr lang="it-IT" sz="2400" b="1" dirty="0">
                <a:latin typeface="Calibri Light" panose="020F0302020204030204" pitchFamily="34" charset="0"/>
                <a:ea typeface="Calibri Light" panose="020F0302020204030204" pitchFamily="34" charset="0"/>
                <a:cs typeface="Calibri Light" panose="020F0302020204030204" pitchFamily="34" charset="0"/>
              </a:rPr>
              <a:t>DURATA:</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15 giorni/14 notti</a:t>
            </a:r>
            <a:br>
              <a:rPr lang="it-IT" sz="2400" b="1" dirty="0">
                <a:latin typeface="Calibri Light" panose="020F0302020204030204" pitchFamily="34" charset="0"/>
                <a:ea typeface="Calibri Light" panose="020F0302020204030204" pitchFamily="34" charset="0"/>
                <a:cs typeface="Calibri Light" panose="020F0302020204030204" pitchFamily="34" charset="0"/>
              </a:rPr>
            </a:br>
            <a:endParaRPr lang="it-IT" sz="24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6" name="Segnaposto testo 5">
            <a:extLst>
              <a:ext uri="{FF2B5EF4-FFF2-40B4-BE49-F238E27FC236}">
                <a16:creationId xmlns:a16="http://schemas.microsoft.com/office/drawing/2014/main" id="{C4CCD13F-CC71-18EB-DBED-101F9F818F2A}"/>
              </a:ext>
            </a:extLst>
          </p:cNvPr>
          <p:cNvSpPr>
            <a:spLocks noGrp="1"/>
          </p:cNvSpPr>
          <p:nvPr>
            <p:ph type="body" sz="half" idx="2"/>
          </p:nvPr>
        </p:nvSpPr>
        <p:spPr>
          <a:xfrm>
            <a:off x="5740824" y="5262296"/>
            <a:ext cx="3580158" cy="689515"/>
          </a:xfrm>
        </p:spPr>
        <p:txBody>
          <a:bodyPr>
            <a:normAutofit/>
          </a:bodyPr>
          <a:lstStyle/>
          <a:p>
            <a:r>
              <a:rPr lang="it-IT" sz="100" dirty="0">
                <a:solidFill>
                  <a:schemeClr val="accent2"/>
                </a:solidFill>
              </a:rPr>
              <a:t>.</a:t>
            </a:r>
          </a:p>
        </p:txBody>
      </p:sp>
      <p:pic>
        <p:nvPicPr>
          <p:cNvPr id="3" name="image.jpeg" descr="image.jpeg">
            <a:extLst>
              <a:ext uri="{FF2B5EF4-FFF2-40B4-BE49-F238E27FC236}">
                <a16:creationId xmlns:a16="http://schemas.microsoft.com/office/drawing/2014/main" id="{2385C300-F869-03D2-D060-F4158116EAD4}"/>
              </a:ext>
            </a:extLst>
          </p:cNvPr>
          <p:cNvPicPr>
            <a:picLocks noChangeAspect="1"/>
          </p:cNvPicPr>
          <p:nvPr/>
        </p:nvPicPr>
        <p:blipFill>
          <a:blip r:embed="rId2"/>
          <a:stretch>
            <a:fillRect/>
          </a:stretch>
        </p:blipFill>
        <p:spPr>
          <a:xfrm>
            <a:off x="4748477" y="1095420"/>
            <a:ext cx="5978516" cy="3361970"/>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1DD07556-D093-0907-B75A-68B05D2DDA59}"/>
              </a:ext>
            </a:extLst>
          </p:cNvPr>
          <p:cNvSpPr>
            <a:spLocks noGrp="1"/>
          </p:cNvSpPr>
          <p:nvPr>
            <p:ph idx="1"/>
          </p:nvPr>
        </p:nvSpPr>
        <p:spPr>
          <a:xfrm>
            <a:off x="707922" y="707923"/>
            <a:ext cx="4454013" cy="4166903"/>
          </a:xfrm>
        </p:spPr>
        <p:txBody>
          <a:bodyPr>
            <a:normAutofit fontScale="70000" lnSpcReduction="20000"/>
          </a:bodyPr>
          <a:lstStyle/>
          <a:p>
            <a:pPr marL="0" indent="0">
              <a:buNone/>
            </a:pPr>
            <a:r>
              <a:rPr lang="it-IT" sz="3800" u="sng" dirty="0">
                <a:latin typeface="Calibri" panose="020F0502020204030204" pitchFamily="34" charset="0"/>
                <a:ea typeface="Calibri" panose="020F0502020204030204" pitchFamily="34" charset="0"/>
                <a:cs typeface="Calibri" panose="020F0502020204030204" pitchFamily="34" charset="0"/>
              </a:rPr>
              <a:t>SISTEMAZIONE E TRATTAMENTO:</a:t>
            </a:r>
            <a:br>
              <a:rPr lang="it-IT" sz="3800" u="sng" dirty="0">
                <a:latin typeface="Calibri" panose="020F0502020204030204" pitchFamily="34" charset="0"/>
                <a:ea typeface="Calibri" panose="020F0502020204030204" pitchFamily="34" charset="0"/>
                <a:cs typeface="Calibri" panose="020F0502020204030204" pitchFamily="34" charset="0"/>
              </a:rPr>
            </a:br>
            <a:endParaRPr lang="it-IT" sz="3800" u="sng" dirty="0">
              <a:latin typeface="Calibri" panose="020F0502020204030204" pitchFamily="34" charset="0"/>
              <a:ea typeface="Calibri" panose="020F0502020204030204" pitchFamily="34" charset="0"/>
              <a:cs typeface="Calibri" panose="020F0502020204030204" pitchFamily="34" charset="0"/>
            </a:endParaRPr>
          </a:p>
          <a:p>
            <a:r>
              <a:rPr lang="it-IT" sz="3200" u="sng" dirty="0">
                <a:latin typeface="Calibri Light" panose="020F0302020204030204" pitchFamily="34" charset="0"/>
                <a:ea typeface="Calibri Light" panose="020F0302020204030204" pitchFamily="34" charset="0"/>
                <a:cs typeface="Calibri Light" panose="020F0302020204030204" pitchFamily="34" charset="0"/>
              </a:rPr>
              <a:t>COLLEGE:</a:t>
            </a:r>
            <a:r>
              <a:rPr lang="it-IT" sz="3200" dirty="0">
                <a:latin typeface="Calibri Light" panose="020F0302020204030204" pitchFamily="34" charset="0"/>
                <a:ea typeface="Calibri Light" panose="020F0302020204030204" pitchFamily="34" charset="0"/>
                <a:cs typeface="Calibri Light" panose="020F0302020204030204" pitchFamily="34" charset="0"/>
              </a:rPr>
              <a:t> camere da 1 o più letti con bagno in comune.</a:t>
            </a:r>
          </a:p>
          <a:p>
            <a:endParaRPr lang="it-IT" sz="3200" dirty="0">
              <a:latin typeface="Calibri" panose="020F0502020204030204" pitchFamily="34" charset="0"/>
              <a:ea typeface="Calibri" panose="020F0502020204030204" pitchFamily="34" charset="0"/>
              <a:cs typeface="Calibri" panose="020F0502020204030204" pitchFamily="34" charset="0"/>
            </a:endParaRPr>
          </a:p>
          <a:p>
            <a:r>
              <a:rPr lang="it-IT" sz="3200" dirty="0">
                <a:latin typeface="Calibri Light" panose="020F0302020204030204" pitchFamily="34" charset="0"/>
                <a:ea typeface="Calibri Light" panose="020F0302020204030204" pitchFamily="34" charset="0"/>
                <a:cs typeface="Calibri Light" panose="020F0302020204030204" pitchFamily="34" charset="0"/>
              </a:rPr>
              <a:t>Trattamento di pensione completa presso la mensa della scuola.</a:t>
            </a:r>
            <a:br>
              <a:rPr lang="it-IT" sz="3200" dirty="0">
                <a:latin typeface="Calibri Light" panose="020F0302020204030204" pitchFamily="34" charset="0"/>
                <a:ea typeface="Calibri Light" panose="020F0302020204030204" pitchFamily="34" charset="0"/>
                <a:cs typeface="Calibri Light" panose="020F0302020204030204" pitchFamily="34" charset="0"/>
              </a:rPr>
            </a:br>
            <a:r>
              <a:rPr lang="it-IT" sz="3200" dirty="0">
                <a:latin typeface="Calibri Light" panose="020F0302020204030204" pitchFamily="34" charset="0"/>
                <a:ea typeface="Calibri Light" panose="020F0302020204030204" pitchFamily="34" charset="0"/>
                <a:cs typeface="Calibri Light" panose="020F0302020204030204" pitchFamily="34" charset="0"/>
              </a:rPr>
              <a:t>Durante le gite di un’intera giornata viene fornito </a:t>
            </a:r>
            <a:r>
              <a:rPr lang="it-IT" sz="3200" dirty="0" err="1">
                <a:latin typeface="Calibri Light" panose="020F0302020204030204" pitchFamily="34" charset="0"/>
                <a:ea typeface="Calibri Light" panose="020F0302020204030204" pitchFamily="34" charset="0"/>
                <a:cs typeface="Calibri Light" panose="020F0302020204030204" pitchFamily="34" charset="0"/>
              </a:rPr>
              <a:t>packed</a:t>
            </a:r>
            <a:r>
              <a:rPr lang="it-IT" sz="3200" dirty="0">
                <a:latin typeface="Calibri Light" panose="020F0302020204030204" pitchFamily="34" charset="0"/>
                <a:ea typeface="Calibri Light" panose="020F0302020204030204" pitchFamily="34" charset="0"/>
                <a:cs typeface="Calibri Light" panose="020F0302020204030204" pitchFamily="34" charset="0"/>
              </a:rPr>
              <a:t> lunch.</a:t>
            </a:r>
          </a:p>
        </p:txBody>
      </p:sp>
      <p:pic>
        <p:nvPicPr>
          <p:cNvPr id="2050" name="Picture 2" descr="vacanze-studio-gruppo-granbretagna-centri-lastrolabio-ardingly-lastrolabio-11-600x401">
            <a:extLst>
              <a:ext uri="{FF2B5EF4-FFF2-40B4-BE49-F238E27FC236}">
                <a16:creationId xmlns:a16="http://schemas.microsoft.com/office/drawing/2014/main" id="{9D7E0C0F-70D4-10E9-1334-A11044C70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078" y="1055301"/>
            <a:ext cx="5715000" cy="3819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Immagine 7" descr="Immagine 7"/>
          <p:cNvPicPr>
            <a:picLocks noChangeAspect="1"/>
          </p:cNvPicPr>
          <p:nvPr/>
        </p:nvPicPr>
        <p:blipFill>
          <a:blip r:embed="rId2"/>
          <a:stretch>
            <a:fillRect/>
          </a:stretch>
        </p:blipFill>
        <p:spPr>
          <a:xfrm>
            <a:off x="6455208" y="5205373"/>
            <a:ext cx="2182814" cy="1106488"/>
          </a:xfrm>
          <a:prstGeom prst="rect">
            <a:avLst/>
          </a:prstGeom>
          <a:ln w="12700">
            <a:miter lim="400000"/>
          </a:ln>
        </p:spPr>
      </p:pic>
      <p:pic>
        <p:nvPicPr>
          <p:cNvPr id="10" name="http://www.giuseppegreggiati.gov.it/j/images/DOWNLOAD-ARTICOLI/articoli_news/TRINITY/banner_trinity_greggiati.jpg" descr="http://www.giuseppegreggiati.gov.it/j/images/DOWNLOAD-ARTICOLI/articoli_news/TRINITY/banner_trinity_greggiati.jpg">
            <a:extLst>
              <a:ext uri="{FF2B5EF4-FFF2-40B4-BE49-F238E27FC236}">
                <a16:creationId xmlns:a16="http://schemas.microsoft.com/office/drawing/2014/main" id="{6BA37D4B-4EA9-4750-B35C-DD029DE7CCB5}"/>
              </a:ext>
            </a:extLst>
          </p:cNvPr>
          <p:cNvPicPr>
            <a:picLocks noChangeAspect="1"/>
          </p:cNvPicPr>
          <p:nvPr/>
        </p:nvPicPr>
        <p:blipFill>
          <a:blip r:embed="rId3"/>
          <a:stretch>
            <a:fillRect/>
          </a:stretch>
        </p:blipFill>
        <p:spPr>
          <a:xfrm>
            <a:off x="8878013" y="5300623"/>
            <a:ext cx="2746376" cy="915988"/>
          </a:xfrm>
          <a:prstGeom prst="rect">
            <a:avLst/>
          </a:prstGeom>
          <a:ln w="12700">
            <a:miter lim="400000"/>
          </a:ln>
        </p:spPr>
      </p:pic>
      <p:sp>
        <p:nvSpPr>
          <p:cNvPr id="3" name="Segnaposto contenuto 2">
            <a:extLst>
              <a:ext uri="{FF2B5EF4-FFF2-40B4-BE49-F238E27FC236}">
                <a16:creationId xmlns:a16="http://schemas.microsoft.com/office/drawing/2014/main" id="{917EE069-9A50-7085-806F-3F083F4B0A91}"/>
              </a:ext>
            </a:extLst>
          </p:cNvPr>
          <p:cNvSpPr>
            <a:spLocks noGrp="1"/>
          </p:cNvSpPr>
          <p:nvPr>
            <p:ph idx="1"/>
          </p:nvPr>
        </p:nvSpPr>
        <p:spPr>
          <a:xfrm>
            <a:off x="425306" y="806246"/>
            <a:ext cx="5500700" cy="4188542"/>
          </a:xfrm>
        </p:spPr>
        <p:txBody>
          <a:bodyPr>
            <a:normAutofit lnSpcReduction="10000"/>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DIDATTICA:</a:t>
            </a:r>
            <a:br>
              <a:rPr lang="it-IT" sz="2400" u="sng" dirty="0">
                <a:latin typeface="Calibri" panose="020F0502020204030204" pitchFamily="34" charset="0"/>
                <a:ea typeface="Calibri" panose="020F0502020204030204" pitchFamily="34" charset="0"/>
                <a:cs typeface="Calibri" panose="020F0502020204030204" pitchFamily="34" charset="0"/>
              </a:rPr>
            </a:b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SCUOLA: ELAC</a:t>
            </a:r>
          </a:p>
          <a:p>
            <a:r>
              <a:rPr lang="it-IT" dirty="0">
                <a:latin typeface="Calibri Light" panose="020F0302020204030204" pitchFamily="34" charset="0"/>
                <a:ea typeface="Calibri Light" panose="020F0302020204030204" pitchFamily="34" charset="0"/>
                <a:cs typeface="Calibri Light" panose="020F0302020204030204" pitchFamily="34" charset="0"/>
              </a:rPr>
              <a:t>15 ore di lezione a settimana</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VOYAGERS: </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per gli studenti da 11 a 14 anni</a:t>
            </a:r>
          </a:p>
          <a:p>
            <a:r>
              <a:rPr lang="it-IT" dirty="0">
                <a:latin typeface="Calibri Light" panose="020F0302020204030204" pitchFamily="34" charset="0"/>
                <a:ea typeface="Calibri Light" panose="020F0302020204030204" pitchFamily="34" charset="0"/>
                <a:cs typeface="Calibri Light" panose="020F0302020204030204" pitchFamily="34" charset="0"/>
              </a:rPr>
              <a:t>CORSO TRAILBLAZERS:</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per gli studenti da 14 a 17 anni</a:t>
            </a:r>
          </a:p>
          <a:p>
            <a:r>
              <a:rPr lang="it-IT" dirty="0">
                <a:latin typeface="Calibri Light" panose="020F0302020204030204" pitchFamily="34" charset="0"/>
                <a:ea typeface="Calibri Light" panose="020F0302020204030204" pitchFamily="34" charset="0"/>
                <a:cs typeface="Calibri Light" panose="020F0302020204030204" pitchFamily="34" charset="0"/>
              </a:rPr>
              <a:t>Possibilità di iscriversi al TRINITY GESE EXAM </a:t>
            </a:r>
          </a:p>
          <a:p>
            <a:pPr marL="0" indent="0">
              <a:buNone/>
            </a:pPr>
            <a:r>
              <a:rPr lang="it-IT" dirty="0">
                <a:latin typeface="Calibri Light" panose="020F0302020204030204" pitchFamily="34" charset="0"/>
                <a:ea typeface="Calibri Light" panose="020F0302020204030204" pitchFamily="34" charset="0"/>
                <a:cs typeface="Calibri Light" panose="020F0302020204030204" pitchFamily="34" charset="0"/>
              </a:rPr>
              <a:t>A corso completato verrà rilasciato </a:t>
            </a:r>
            <a:r>
              <a:rPr lang="it-IT" u="sng" dirty="0">
                <a:latin typeface="Calibri Light" panose="020F0302020204030204" pitchFamily="34" charset="0"/>
                <a:ea typeface="Calibri Light" panose="020F0302020204030204" pitchFamily="34" charset="0"/>
                <a:cs typeface="Calibri Light" panose="020F0302020204030204" pitchFamily="34" charset="0"/>
              </a:rPr>
              <a:t>l’attestato di frequenza.</a:t>
            </a:r>
          </a:p>
          <a:p>
            <a:endParaRPr lang="it-IT" dirty="0"/>
          </a:p>
        </p:txBody>
      </p:sp>
      <p:pic>
        <p:nvPicPr>
          <p:cNvPr id="2" name="http://media.kingseducation.com/assets/media/assetbank/Kings%20Summer%20New%20York-5.jpg" descr="http://media.kingseducation.com/assets/media/assetbank/Kings%20Summer%20New%20York-5.jpg">
            <a:extLst>
              <a:ext uri="{FF2B5EF4-FFF2-40B4-BE49-F238E27FC236}">
                <a16:creationId xmlns:a16="http://schemas.microsoft.com/office/drawing/2014/main" id="{730C530A-C018-EDB7-CA2F-07E55C9BB174}"/>
              </a:ext>
            </a:extLst>
          </p:cNvPr>
          <p:cNvPicPr>
            <a:picLocks noChangeAspect="1"/>
          </p:cNvPicPr>
          <p:nvPr/>
        </p:nvPicPr>
        <p:blipFill>
          <a:blip r:embed="rId4"/>
          <a:stretch>
            <a:fillRect/>
          </a:stretch>
        </p:blipFill>
        <p:spPr>
          <a:xfrm>
            <a:off x="6555014" y="1350603"/>
            <a:ext cx="4645998" cy="3099828"/>
          </a:xfrm>
          <a:prstGeom prst="rect">
            <a:avLst/>
          </a:prstGeom>
          <a:ln w="12700">
            <a:miter lim="400000"/>
          </a:ln>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fill="hold" grpId="0" nodeType="afterEffect">
                                  <p:stCondLst>
                                    <p:cond delay="0"/>
                                  </p:stCondLst>
                                  <p:iterate>
                                    <p:tmAbs val="0"/>
                                  </p:iterate>
                                  <p:childTnLst>
                                    <p:set>
                                      <p:cBhvr>
                                        <p:cTn id="6" fill="hold"/>
                                        <p:tgtEl>
                                          <p:spTgt spid="2"/>
                                        </p:tgtEl>
                                        <p:attrNameLst>
                                          <p:attrName>style.visibility</p:attrName>
                                        </p:attrNameLst>
                                      </p:cBhvr>
                                      <p:to>
                                        <p:strVal val="visible"/>
                                      </p:to>
                                    </p:set>
                                    <p:animEffect transition="in" filter="dissolv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advAuto="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a:extLst>
              <a:ext uri="{FF2B5EF4-FFF2-40B4-BE49-F238E27FC236}">
                <a16:creationId xmlns:a16="http://schemas.microsoft.com/office/drawing/2014/main" id="{C79341AF-326D-9C84-18FB-F01EF0DCCA21}"/>
              </a:ext>
            </a:extLst>
          </p:cNvPr>
          <p:cNvSpPr>
            <a:spLocks noGrp="1"/>
          </p:cNvSpPr>
          <p:nvPr>
            <p:ph idx="1"/>
          </p:nvPr>
        </p:nvSpPr>
        <p:spPr>
          <a:xfrm>
            <a:off x="359325" y="570271"/>
            <a:ext cx="5648185" cy="5083278"/>
          </a:xfrm>
        </p:spPr>
        <p:txBody>
          <a:bodyPr>
            <a:normAutofit/>
          </a:bodyPr>
          <a:lstStyle/>
          <a:p>
            <a:pPr marL="0" indent="0">
              <a:buNone/>
            </a:pPr>
            <a:r>
              <a:rPr lang="it-IT" sz="2400" u="sng" dirty="0">
                <a:latin typeface="Calibri" panose="020F0502020204030204" pitchFamily="34" charset="0"/>
                <a:ea typeface="Calibri" panose="020F0502020204030204" pitchFamily="34" charset="0"/>
                <a:cs typeface="Calibri" panose="020F0502020204030204" pitchFamily="34" charset="0"/>
              </a:rPr>
              <a:t>GITE:</a:t>
            </a:r>
            <a:br>
              <a:rPr lang="it-IT" sz="2400" u="sng" dirty="0">
                <a:latin typeface="Calibri" panose="020F0502020204030204" pitchFamily="34" charset="0"/>
                <a:ea typeface="Calibri" panose="020F0502020204030204" pitchFamily="34" charset="0"/>
                <a:cs typeface="Calibri" panose="020F0502020204030204" pitchFamily="34" charset="0"/>
              </a:rPr>
            </a:br>
            <a:r>
              <a:rPr kumimoji="0" lang="it-IT" b="0" i="0" u="none" strike="noStrike" kern="1200" cap="none" spc="0" normalizeH="0" baseline="0" noProof="0" dirty="0">
                <a:ln>
                  <a:noFill/>
                </a:ln>
                <a:solidFill>
                  <a:srgbClr val="181818"/>
                </a:solidFill>
                <a:effectLst/>
                <a:uLnTx/>
                <a:uFillTx/>
                <a:latin typeface="Calibri Light" panose="020F0302020204030204" pitchFamily="34" charset="0"/>
                <a:ea typeface="Calibri Light" panose="020F0302020204030204" pitchFamily="34" charset="0"/>
                <a:cs typeface="Calibri Light" panose="020F0302020204030204" pitchFamily="34" charset="0"/>
              </a:rPr>
              <a:t>Le escursioni costituiscono uno strumento didattico formidabile: si esplorano nuove realtà, si visitano luoghi di interesse e s’impara moltissimo sulla storia, le tradizioni, usi e costumi locali.</a:t>
            </a:r>
            <a:endParaRPr lang="it-IT" sz="2400" u="sng" dirty="0">
              <a:latin typeface="Calibri" panose="020F0502020204030204" pitchFamily="34" charset="0"/>
              <a:ea typeface="Calibri" panose="020F0502020204030204" pitchFamily="34" charset="0"/>
              <a:cs typeface="Calibri" panose="020F0502020204030204" pitchFamily="34" charset="0"/>
            </a:endParaRPr>
          </a:p>
          <a:p>
            <a:r>
              <a:rPr lang="it-IT" dirty="0">
                <a:latin typeface="Calibri Light" panose="020F0302020204030204" pitchFamily="34" charset="0"/>
                <a:ea typeface="Calibri Light" panose="020F0302020204030204" pitchFamily="34" charset="0"/>
                <a:cs typeface="Calibri Light" panose="020F0302020204030204" pitchFamily="34" charset="0"/>
              </a:rPr>
              <a:t>3 gite di un’intera giornata 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Londra</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Canterbury </a:t>
            </a:r>
            <a:br>
              <a:rPr lang="it-IT" dirty="0">
                <a:latin typeface="Calibri Light" panose="020F0302020204030204" pitchFamily="34" charset="0"/>
                <a:ea typeface="Calibri Light" panose="020F0302020204030204" pitchFamily="34" charset="0"/>
                <a:cs typeface="Calibri Light" panose="020F0302020204030204" pitchFamily="34" charset="0"/>
              </a:rPr>
            </a:br>
            <a:r>
              <a:rPr lang="it-IT" dirty="0">
                <a:latin typeface="Calibri Light" panose="020F0302020204030204" pitchFamily="34" charset="0"/>
                <a:ea typeface="Calibri Light" panose="020F0302020204030204" pitchFamily="34" charset="0"/>
                <a:cs typeface="Calibri Light" panose="020F0302020204030204" pitchFamily="34" charset="0"/>
              </a:rPr>
              <a:t>- Brighton</a:t>
            </a:r>
          </a:p>
          <a:p>
            <a:r>
              <a:rPr lang="it-IT" dirty="0">
                <a:latin typeface="Calibri Light" panose="020F0302020204030204" pitchFamily="34" charset="0"/>
                <a:ea typeface="Calibri Light" panose="020F0302020204030204" pitchFamily="34" charset="0"/>
                <a:cs typeface="Calibri Light" panose="020F0302020204030204" pitchFamily="34" charset="0"/>
              </a:rPr>
              <a:t>1 gita di mezza giornata a </a:t>
            </a:r>
            <a:r>
              <a:rPr lang="it-IT" dirty="0" err="1">
                <a:latin typeface="Calibri Light" panose="020F0302020204030204" pitchFamily="34" charset="0"/>
                <a:ea typeface="Calibri Light" panose="020F0302020204030204" pitchFamily="34" charset="0"/>
                <a:cs typeface="Calibri Light" panose="020F0302020204030204" pitchFamily="34" charset="0"/>
              </a:rPr>
              <a:t>Horsham</a:t>
            </a:r>
            <a:endParaRPr lang="it-IT" dirty="0">
              <a:latin typeface="Calibri Light" panose="020F0302020204030204" pitchFamily="34" charset="0"/>
              <a:ea typeface="Calibri Light" panose="020F0302020204030204" pitchFamily="34" charset="0"/>
              <a:cs typeface="Calibri Light" panose="020F0302020204030204" pitchFamily="34" charset="0"/>
            </a:endParaRPr>
          </a:p>
          <a:p>
            <a:endParaRPr lang="it-IT" sz="700" dirty="0">
              <a:latin typeface="Calibri Light" panose="020F0302020204030204" pitchFamily="34" charset="0"/>
              <a:ea typeface="Calibri Light" panose="020F0302020204030204" pitchFamily="34" charset="0"/>
              <a:cs typeface="Calibri Light" panose="020F0302020204030204" pitchFamily="34" charset="0"/>
            </a:endParaRPr>
          </a:p>
          <a:p>
            <a:pPr marL="0" indent="0" algn="l">
              <a:buNone/>
            </a:pP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Le gite potrebbero subire lievi variazioni prima della partenza.</a:t>
            </a:r>
            <a:br>
              <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br>
            <a:r>
              <a:rPr lang="it-IT" sz="1400" b="0" i="1"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rPr>
              <a:t>Il programma definitivo verrà consegnato ai Capigruppo all’arrivo in loco.</a:t>
            </a:r>
            <a:endParaRPr lang="it-IT" sz="1400" b="0" i="0" dirty="0">
              <a:solidFill>
                <a:srgbClr val="4A4E57"/>
              </a:solidFill>
              <a:effectLst/>
              <a:latin typeface="Nirmala UI" panose="020B0502040204020203" pitchFamily="34" charset="0"/>
              <a:ea typeface="Nirmala UI" panose="020B0502040204020203" pitchFamily="34" charset="0"/>
              <a:cs typeface="Nirmala UI" panose="020B0502040204020203" pitchFamily="34" charset="0"/>
            </a:endParaRPr>
          </a:p>
          <a:p>
            <a:pPr marL="0" indent="0">
              <a:buNone/>
            </a:pPr>
            <a:endParaRPr lang="it-IT"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Immagine 5" descr="Immagine che contiene disegno, vestiti, schizzo, cartone animato&#10;&#10;Descrizione generata automaticamente">
            <a:extLst>
              <a:ext uri="{FF2B5EF4-FFF2-40B4-BE49-F238E27FC236}">
                <a16:creationId xmlns:a16="http://schemas.microsoft.com/office/drawing/2014/main" id="{A7118488-D06F-9902-C29E-F3CBDA3DD0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51441" y="2243255"/>
            <a:ext cx="1433051" cy="1433051"/>
          </a:xfrm>
          <a:prstGeom prst="rect">
            <a:avLst/>
          </a:prstGeom>
        </p:spPr>
      </p:pic>
      <p:pic>
        <p:nvPicPr>
          <p:cNvPr id="4" name="Immagine 3">
            <a:extLst>
              <a:ext uri="{FF2B5EF4-FFF2-40B4-BE49-F238E27FC236}">
                <a16:creationId xmlns:a16="http://schemas.microsoft.com/office/drawing/2014/main" id="{755FD095-406D-95D9-23D3-63851287F566}"/>
              </a:ext>
            </a:extLst>
          </p:cNvPr>
          <p:cNvPicPr>
            <a:picLocks noChangeAspect="1"/>
          </p:cNvPicPr>
          <p:nvPr/>
        </p:nvPicPr>
        <p:blipFill>
          <a:blip r:embed="rId3"/>
          <a:stretch>
            <a:fillRect/>
          </a:stretch>
        </p:blipFill>
        <p:spPr>
          <a:xfrm>
            <a:off x="6546440" y="1204297"/>
            <a:ext cx="4762500" cy="3190875"/>
          </a:xfrm>
          <a:prstGeom prst="rect">
            <a:avLst/>
          </a:prstGeom>
        </p:spPr>
      </p:pic>
    </p:spTree>
    <p:extLst>
      <p:ext uri="{BB962C8B-B14F-4D97-AF65-F5344CB8AC3E}">
        <p14:creationId xmlns:p14="http://schemas.microsoft.com/office/powerpoint/2010/main" val="816130011"/>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A503-029D-97FA-8E99-98C5B0015C74}"/>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8C82C91-B894-2A1B-9F39-98757058FAC3}"/>
              </a:ext>
            </a:extLst>
          </p:cNvPr>
          <p:cNvSpPr>
            <a:spLocks noGrp="1"/>
          </p:cNvSpPr>
          <p:nvPr>
            <p:ph idx="1"/>
          </p:nvPr>
        </p:nvSpPr>
        <p:spPr>
          <a:xfrm>
            <a:off x="436457" y="1240751"/>
            <a:ext cx="4124184" cy="3131554"/>
          </a:xfrm>
        </p:spPr>
        <p:txBody>
          <a:bodyPr>
            <a:normAutofit fontScale="92500" lnSpcReduction="100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LONDRA:</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sz="2200" dirty="0">
                <a:latin typeface="Calibri Light" panose="020F0302020204030204" pitchFamily="34" charset="0"/>
                <a:ea typeface="Calibri Light" panose="020F0302020204030204" pitchFamily="34" charset="0"/>
                <a:cs typeface="Calibri Light" panose="020F0302020204030204" pitchFamily="34" charset="0"/>
              </a:rPr>
              <a:t>Nel programma non poteva mancare una gita nella capitale. </a:t>
            </a:r>
            <a:br>
              <a:rPr lang="it-IT" sz="2200" dirty="0">
                <a:latin typeface="Calibri Light" panose="020F0302020204030204" pitchFamily="34" charset="0"/>
                <a:ea typeface="Calibri Light" panose="020F0302020204030204" pitchFamily="34" charset="0"/>
                <a:cs typeface="Calibri Light" panose="020F0302020204030204" pitchFamily="34" charset="0"/>
              </a:rPr>
            </a:br>
            <a:r>
              <a:rPr lang="it-IT" sz="2200" dirty="0">
                <a:latin typeface="Calibri Light" panose="020F0302020204030204" pitchFamily="34" charset="0"/>
                <a:ea typeface="Calibri Light" panose="020F0302020204030204" pitchFamily="34" charset="0"/>
                <a:cs typeface="Calibri Light" panose="020F0302020204030204" pitchFamily="34" charset="0"/>
              </a:rPr>
              <a:t>Gli activity leaders vi guideranno in un giro turistico della città per visitare le attrazioni principali e farvi respirare l’atmosfera londinese.</a:t>
            </a:r>
            <a:br>
              <a:rPr lang="it-IT" sz="2200" dirty="0">
                <a:latin typeface="Calibri Light" panose="020F0302020204030204" pitchFamily="34" charset="0"/>
                <a:ea typeface="Calibri Light" panose="020F0302020204030204" pitchFamily="34" charset="0"/>
                <a:cs typeface="Calibri Light" panose="020F0302020204030204" pitchFamily="34" charset="0"/>
              </a:rPr>
            </a:br>
            <a:endParaRPr lang="it-IT" sz="2200" dirty="0"/>
          </a:p>
        </p:txBody>
      </p:sp>
      <p:pic>
        <p:nvPicPr>
          <p:cNvPr id="2" name="image.jpeg" descr="image.jpeg">
            <a:extLst>
              <a:ext uri="{FF2B5EF4-FFF2-40B4-BE49-F238E27FC236}">
                <a16:creationId xmlns:a16="http://schemas.microsoft.com/office/drawing/2014/main" id="{9519B454-C3DE-8041-EA44-99584B9151A2}"/>
              </a:ext>
            </a:extLst>
          </p:cNvPr>
          <p:cNvPicPr>
            <a:picLocks noChangeAspect="1"/>
          </p:cNvPicPr>
          <p:nvPr/>
        </p:nvPicPr>
        <p:blipFill>
          <a:blip r:embed="rId2"/>
          <a:stretch>
            <a:fillRect/>
          </a:stretch>
        </p:blipFill>
        <p:spPr>
          <a:xfrm>
            <a:off x="5446980" y="755922"/>
            <a:ext cx="6308563" cy="4101213"/>
          </a:xfrm>
          <a:prstGeom prst="rect">
            <a:avLst/>
          </a:prstGeom>
          <a:ln w="12700">
            <a:miter lim="400000"/>
          </a:ln>
        </p:spPr>
      </p:pic>
    </p:spTree>
    <p:extLst>
      <p:ext uri="{BB962C8B-B14F-4D97-AF65-F5344CB8AC3E}">
        <p14:creationId xmlns:p14="http://schemas.microsoft.com/office/powerpoint/2010/main" val="404633997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7504F3-8CD6-61CE-2144-3C1AEFB0C0D5}"/>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308008F4-30FE-C203-5DB0-46B2ED51BBEB}"/>
              </a:ext>
            </a:extLst>
          </p:cNvPr>
          <p:cNvSpPr>
            <a:spLocks noGrp="1"/>
          </p:cNvSpPr>
          <p:nvPr>
            <p:ph idx="1"/>
          </p:nvPr>
        </p:nvSpPr>
        <p:spPr>
          <a:xfrm>
            <a:off x="436457" y="707922"/>
            <a:ext cx="2709864" cy="4463845"/>
          </a:xfrm>
        </p:spPr>
        <p:txBody>
          <a:bodyPr>
            <a:normAutofit fontScale="92500"/>
          </a:bodyPr>
          <a:lstStyle/>
          <a:p>
            <a:pPr marL="0" indent="0">
              <a:buNone/>
            </a:pPr>
            <a:r>
              <a:rPr lang="it-IT" sz="2600" u="sng" dirty="0">
                <a:latin typeface="Calibri" panose="020F0502020204030204" pitchFamily="34" charset="0"/>
                <a:ea typeface="Calibri" panose="020F0502020204030204" pitchFamily="34" charset="0"/>
                <a:cs typeface="Calibri" panose="020F0502020204030204" pitchFamily="34" charset="0"/>
              </a:rPr>
              <a:t>CANTERBURY:</a:t>
            </a:r>
            <a:br>
              <a:rPr lang="it-IT" sz="2600" u="sng" dirty="0">
                <a:latin typeface="Calibri" panose="020F0502020204030204" pitchFamily="34" charset="0"/>
                <a:ea typeface="Calibri" panose="020F0502020204030204" pitchFamily="34" charset="0"/>
                <a:cs typeface="Calibri" panose="020F0502020204030204" pitchFamily="34" charset="0"/>
              </a:rPr>
            </a:br>
            <a:endParaRPr lang="it-IT" sz="2600" u="sng" dirty="0">
              <a:latin typeface="Calibri" panose="020F0502020204030204" pitchFamily="34" charset="0"/>
              <a:ea typeface="Calibri" panose="020F0502020204030204" pitchFamily="34" charset="0"/>
              <a:cs typeface="Calibri" panose="020F0502020204030204" pitchFamily="34" charset="0"/>
            </a:endParaRPr>
          </a:p>
          <a:p>
            <a:r>
              <a:rPr lang="it-IT" b="1"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Canterbury</a:t>
            </a:r>
            <a:r>
              <a:rPr lang="it-IT" dirty="0">
                <a:solidFill>
                  <a:srgbClr val="4A4E57"/>
                </a:solidFill>
                <a:latin typeface="Calibri Light" panose="020F0302020204030204" pitchFamily="34" charset="0"/>
                <a:ea typeface="Calibri Light" panose="020F0302020204030204" pitchFamily="34" charset="0"/>
                <a:cs typeface="Calibri Light" panose="020F0302020204030204" pitchFamily="34" charset="0"/>
              </a:rPr>
              <a:t>, </a:t>
            </a: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popolare destinazione culturale e di intrattenimento con ottimi negozi, gallerie e caffè. </a:t>
            </a:r>
            <a:b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br>
            <a:r>
              <a:rPr lang="it-IT" b="0" i="0" dirty="0">
                <a:solidFill>
                  <a:srgbClr val="4A4E57"/>
                </a:solidFill>
                <a:effectLst/>
                <a:latin typeface="Calibri Light" panose="020F0302020204030204" pitchFamily="34" charset="0"/>
                <a:ea typeface="Calibri Light" panose="020F0302020204030204" pitchFamily="34" charset="0"/>
                <a:cs typeface="Calibri Light" panose="020F0302020204030204" pitchFamily="34" charset="0"/>
              </a:rPr>
              <a:t>Gli activity leaders vi accompagneranno per un giro turistico della città e la sua famosissima cattedrale (ingresso incluso). </a:t>
            </a:r>
            <a:endParaRPr lang="it-IT" sz="2200" dirty="0">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5" name="Immagine 4">
            <a:extLst>
              <a:ext uri="{FF2B5EF4-FFF2-40B4-BE49-F238E27FC236}">
                <a16:creationId xmlns:a16="http://schemas.microsoft.com/office/drawing/2014/main" id="{31586F2D-B10D-1C65-3D8F-CF8C972456C1}"/>
              </a:ext>
            </a:extLst>
          </p:cNvPr>
          <p:cNvPicPr>
            <a:picLocks noChangeAspect="1"/>
          </p:cNvPicPr>
          <p:nvPr/>
        </p:nvPicPr>
        <p:blipFill>
          <a:blip r:embed="rId2"/>
          <a:stretch>
            <a:fillRect/>
          </a:stretch>
        </p:blipFill>
        <p:spPr>
          <a:xfrm>
            <a:off x="5105843" y="944086"/>
            <a:ext cx="5526715" cy="3991516"/>
          </a:xfrm>
          <a:prstGeom prst="rect">
            <a:avLst/>
          </a:prstGeom>
        </p:spPr>
      </p:pic>
    </p:spTree>
    <p:extLst>
      <p:ext uri="{BB962C8B-B14F-4D97-AF65-F5344CB8AC3E}">
        <p14:creationId xmlns:p14="http://schemas.microsoft.com/office/powerpoint/2010/main" val="2555646628"/>
      </p:ext>
    </p:extLst>
  </p:cSld>
  <p:clrMapOvr>
    <a:masterClrMapping/>
  </p:clrMapOvr>
  <p:transition spd="slow">
    <p:push dir="u"/>
  </p:transition>
</p:sld>
</file>

<file path=ppt/theme/theme1.xml><?xml version="1.0" encoding="utf-8"?>
<a:theme xmlns:a="http://schemas.openxmlformats.org/drawingml/2006/main" name="Dividendi">
  <a:themeElements>
    <a:clrScheme name="Dividendi">
      <a:dk1>
        <a:sysClr val="windowText" lastClr="000000"/>
      </a:dk1>
      <a:lt1>
        <a:sysClr val="window" lastClr="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Dividendi">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i">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Tema di Office">
  <a:themeElements>
    <a:clrScheme name="Tema di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Tema di Office">
      <a:majorFont>
        <a:latin typeface="Calibri"/>
        <a:ea typeface="Calibri"/>
        <a:cs typeface="Calibri"/>
      </a:majorFont>
      <a:minorFont>
        <a:latin typeface="Helvetica"/>
        <a:ea typeface="Helvetica"/>
        <a:cs typeface="Helvetica"/>
      </a:minorFont>
    </a:fontScheme>
    <a:fmtScheme name="Tema di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Dividendi</Template>
  <TotalTime>584</TotalTime>
  <Words>1042</Words>
  <Application>Microsoft Office PowerPoint</Application>
  <PresentationFormat>Widescreen</PresentationFormat>
  <Paragraphs>80</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Calibri</vt:lpstr>
      <vt:lpstr>Calibri Light</vt:lpstr>
      <vt:lpstr>Cavolini</vt:lpstr>
      <vt:lpstr>Gill Sans MT</vt:lpstr>
      <vt:lpstr>Nirmala UI</vt:lpstr>
      <vt:lpstr>Wingdings 2</vt:lpstr>
      <vt:lpstr>Dividendi</vt:lpstr>
      <vt:lpstr>PowerPoint Presentation</vt:lpstr>
      <vt:lpstr>ARDINGLY college 2025</vt:lpstr>
      <vt:lpstr>PowerPoint Presentation</vt:lpstr>
      <vt:lpst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ARDINGLY </vt:lpstr>
      <vt:lpstr>COME ISCRIVERSI</vt:lpstr>
      <vt:lpstr>OFFERTE SPECIALI</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User</dc:creator>
  <cp:lastModifiedBy>Aurela Zefi</cp:lastModifiedBy>
  <cp:revision>10</cp:revision>
  <dcterms:modified xsi:type="dcterms:W3CDTF">2024-11-08T18:12:52Z</dcterms:modified>
</cp:coreProperties>
</file>